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71" r:id="rId11"/>
    <p:sldId id="264" r:id="rId12"/>
    <p:sldId id="265" r:id="rId13"/>
    <p:sldId id="266" r:id="rId14"/>
    <p:sldId id="270" r:id="rId15"/>
    <p:sldId id="269" r:id="rId16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-3258" y="-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ABC10-E253-4AAC-A1D9-CE33CBAE1377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00564-4D87-4C2B-B153-269E640FC8E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7709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03295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74929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77794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6858595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30904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97542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04221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90207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11523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59995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40458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94879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11331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48379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755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292781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72779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rait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 userDrawn="1"/>
        </p:nvSpPr>
        <p:spPr>
          <a:xfrm>
            <a:off x="332656" y="128464"/>
            <a:ext cx="6264696" cy="432048"/>
          </a:xfrm>
          <a:prstGeom prst="round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 userDrawn="1"/>
        </p:nvSpPr>
        <p:spPr>
          <a:xfrm>
            <a:off x="692696" y="20047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Dimanche 26 Février 2017 : 37</a:t>
            </a:r>
            <a:r>
              <a:rPr lang="fr-FR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Route Bretonne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52308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1960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86230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0902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0152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43141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36650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76154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40CD9-1752-46C4-B360-D5C2E4B47B4A}" type="datetimeFigureOut">
              <a:rPr lang="fr-FR" smtClean="0"/>
              <a:pPr/>
              <a:t>06/02/2017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A861C-EBC7-4155-B31B-7BE876B614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1903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3000" r="-6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Grp="1"/>
          </p:cNvSpPr>
          <p:nvPr>
            <p:ph type="subTitle" idx="1"/>
          </p:nvPr>
        </p:nvSpPr>
        <p:spPr>
          <a:xfrm>
            <a:off x="9000" y="5111845"/>
            <a:ext cx="6840000" cy="1513986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 lIns="72000" tIns="72000" rIns="72000" bIns="72000" anchor="ctr" anchorCtr="1">
            <a:spAutoFit/>
          </a:bodyPr>
          <a:lstStyle>
            <a:extLst/>
          </a:lstStyle>
          <a:p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s Gothic Std" panose="020B0506020203020204" pitchFamily="34" charset="0"/>
              </a:rPr>
              <a:t>Dimanche 26 février 2017</a:t>
            </a:r>
          </a:p>
          <a:p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s Gothic Std" panose="020B0506020203020204" pitchFamily="34" charset="0"/>
              </a:rPr>
              <a:t>37</a:t>
            </a:r>
            <a:r>
              <a:rPr lang="fr-FR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s Gothic Std" panose="020B0506020203020204" pitchFamily="34" charset="0"/>
              </a:rPr>
              <a:t>ème</a:t>
            </a: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s Gothic Std" panose="020B0506020203020204" pitchFamily="34" charset="0"/>
              </a:rPr>
              <a:t> Route BRETONNE  </a:t>
            </a:r>
          </a:p>
          <a:p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s Gothic Std" panose="020B0506020203020204" pitchFamily="34" charset="0"/>
              </a:rPr>
              <a:t>« </a:t>
            </a:r>
            <a:r>
              <a:rPr lang="fr-FR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s Gothic Std" panose="020B0506020203020204" pitchFamily="34" charset="0"/>
              </a:rPr>
              <a:t>Souvenir Loïc Le FLOHIC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s Gothic Std" panose="020B0506020203020204" pitchFamily="34" charset="0"/>
              </a:rPr>
              <a:t> »</a:t>
            </a:r>
            <a:endParaRPr lang="fr-F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s Gothic Std" panose="020B05060202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000" y="8980437"/>
            <a:ext cx="6876000" cy="918000"/>
          </a:xfrm>
          <a:prstGeom prst="rect">
            <a:avLst/>
          </a:prstGeom>
          <a:solidFill>
            <a:schemeClr val="bg1"/>
          </a:solidFill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8664" y="9193950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Century Gothic" pitchFamily="34" charset="0"/>
              </a:rPr>
              <a:t>Avec la collaboration </a:t>
            </a:r>
            <a:endParaRPr lang="fr-FR" sz="1200" b="1" dirty="0">
              <a:latin typeface="Century Gothic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176" y="9064782"/>
            <a:ext cx="1018158" cy="720000"/>
          </a:xfrm>
          <a:prstGeom prst="rect">
            <a:avLst/>
          </a:prstGeom>
        </p:spPr>
      </p:pic>
      <p:pic>
        <p:nvPicPr>
          <p:cNvPr id="1033" name="Picture 9" descr="Afficher l'image d'origin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1783" b="42580"/>
          <a:stretch/>
        </p:blipFill>
        <p:spPr bwMode="auto">
          <a:xfrm>
            <a:off x="2914040" y="9064782"/>
            <a:ext cx="2808472" cy="7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www.cyclosaintave.com/img/bandeaub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717"/>
          <a:stretch/>
        </p:blipFill>
        <p:spPr bwMode="auto">
          <a:xfrm>
            <a:off x="1629496" y="9064782"/>
            <a:ext cx="1225880" cy="7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2397372" y="8698277"/>
            <a:ext cx="2063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FF00"/>
                </a:solidFill>
              </a:rPr>
              <a:t>Photo © </a:t>
            </a:r>
            <a:r>
              <a:rPr lang="fr-FR" sz="1400" b="1" dirty="0">
                <a:solidFill>
                  <a:srgbClr val="FFFF00"/>
                </a:solidFill>
              </a:rPr>
              <a:t>Alexia </a:t>
            </a:r>
            <a:r>
              <a:rPr lang="fr-FR" sz="1400" b="1" dirty="0" err="1" smtClean="0">
                <a:solidFill>
                  <a:srgbClr val="FFFF00"/>
                </a:solidFill>
              </a:rPr>
              <a:t>Tintinger</a:t>
            </a:r>
            <a:endParaRPr lang="fr-FR" sz="1400" b="1" dirty="0">
              <a:solidFill>
                <a:srgbClr val="FFFF00"/>
              </a:solidFill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0" y="7604812"/>
            <a:ext cx="2233093" cy="1368000"/>
            <a:chOff x="696600" y="7467026"/>
            <a:chExt cx="2233093" cy="1368000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-35122" b="-1"/>
            <a:stretch/>
          </p:blipFill>
          <p:spPr>
            <a:xfrm>
              <a:off x="696600" y="7467026"/>
              <a:ext cx="2233093" cy="136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FF00"/>
              </a:solidFill>
            </a:ln>
          </p:spPr>
        </p:pic>
        <p:sp>
          <p:nvSpPr>
            <p:cNvPr id="13" name="ZoneTexte 12"/>
            <p:cNvSpPr txBox="1"/>
            <p:nvPr/>
          </p:nvSpPr>
          <p:spPr>
            <a:xfrm>
              <a:off x="1057062" y="7489580"/>
              <a:ext cx="1512168" cy="27699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latin typeface="Century Gothic" pitchFamily="34" charset="0"/>
                </a:rPr>
                <a:t>Une Organisation</a:t>
              </a:r>
              <a:endParaRPr lang="fr-FR" sz="1200" b="1" dirty="0">
                <a:latin typeface="Century Gothic" pitchFamily="34" charset="0"/>
              </a:endParaRPr>
            </a:p>
          </p:txBody>
        </p:sp>
      </p:grpSp>
      <p:grpSp>
        <p:nvGrpSpPr>
          <p:cNvPr id="2" name="Groupe 1"/>
          <p:cNvGrpSpPr/>
          <p:nvPr/>
        </p:nvGrpSpPr>
        <p:grpSpPr>
          <a:xfrm>
            <a:off x="1064816" y="0"/>
            <a:ext cx="4728367" cy="540000"/>
            <a:chOff x="1064816" y="0"/>
            <a:chExt cx="4728367" cy="540000"/>
          </a:xfrm>
        </p:grpSpPr>
        <p:pic>
          <p:nvPicPr>
            <p:cNvPr id="1028" name="Picture 4" descr="Afficher l'image d'origine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3478" y="0"/>
              <a:ext cx="703671" cy="540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Afficher l'image d'origine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1965" y="0"/>
              <a:ext cx="801218" cy="540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4" descr="Afficher l'image d'origine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1009" t="17187" r="7826" b="9124"/>
            <a:stretch/>
          </p:blipFill>
          <p:spPr bwMode="auto">
            <a:xfrm>
              <a:off x="1064816" y="0"/>
              <a:ext cx="1093846" cy="540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4626000" y="7604812"/>
            <a:ext cx="2232000" cy="1368000"/>
          </a:xfrm>
          <a:prstGeom prst="rect">
            <a:avLst/>
          </a:prstGeom>
          <a:solidFill>
            <a:schemeClr val="bg1"/>
          </a:solidFill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É</a:t>
            </a:r>
            <a:r>
              <a:rPr lang="fr-FR" dirty="0" smtClean="0">
                <a:solidFill>
                  <a:schemeClr val="tx1"/>
                </a:solidFill>
              </a:rPr>
              <a:t>preuve Élite Nationale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La Gacilly / Saint-Avé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148 kms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5093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296652" y="1424608"/>
            <a:ext cx="630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836737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Site d’Arrivée</a:t>
            </a:r>
            <a:endParaRPr lang="fr-FR" sz="2400" b="1" dirty="0"/>
          </a:p>
        </p:txBody>
      </p:sp>
      <p:sp>
        <p:nvSpPr>
          <p:cNvPr id="21" name="Ellipse 20"/>
          <p:cNvSpPr/>
          <p:nvPr/>
        </p:nvSpPr>
        <p:spPr>
          <a:xfrm>
            <a:off x="1844824" y="5817096"/>
            <a:ext cx="1872208" cy="86409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Stationnement réservé Arrivée Car Balai</a:t>
            </a:r>
            <a:endParaRPr lang="fr-FR" sz="1400" b="1" dirty="0"/>
          </a:p>
        </p:txBody>
      </p:sp>
      <p:cxnSp>
        <p:nvCxnSpPr>
          <p:cNvPr id="22" name="Connecteur droit avec flèche 21"/>
          <p:cNvCxnSpPr/>
          <p:nvPr/>
        </p:nvCxnSpPr>
        <p:spPr>
          <a:xfrm flipH="1" flipV="1">
            <a:off x="1412776" y="6177136"/>
            <a:ext cx="432048" cy="720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" y="3057525"/>
            <a:ext cx="64008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llipse 14"/>
          <p:cNvSpPr/>
          <p:nvPr/>
        </p:nvSpPr>
        <p:spPr>
          <a:xfrm>
            <a:off x="2121049" y="7674471"/>
            <a:ext cx="1872208" cy="86409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Emplacement Arrivée du Car Balai (dépose Coureurs)</a:t>
            </a:r>
            <a:endParaRPr lang="fr-FR" sz="1400" b="1" dirty="0"/>
          </a:p>
        </p:txBody>
      </p:sp>
      <p:cxnSp>
        <p:nvCxnSpPr>
          <p:cNvPr id="19" name="Connecteur droit avec flèche 18"/>
          <p:cNvCxnSpPr>
            <a:stCxn id="15" idx="2"/>
          </p:cNvCxnSpPr>
          <p:nvPr/>
        </p:nvCxnSpPr>
        <p:spPr>
          <a:xfrm flipH="1" flipV="1">
            <a:off x="1743075" y="8029575"/>
            <a:ext cx="377974" cy="769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/>
          <p:nvPr/>
        </p:nvSpPr>
        <p:spPr>
          <a:xfrm>
            <a:off x="4102249" y="5378946"/>
            <a:ext cx="1872208" cy="86409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Parking Fourgons Equipes</a:t>
            </a:r>
            <a:endParaRPr lang="fr-FR" sz="1400" b="1" dirty="0"/>
          </a:p>
        </p:txBody>
      </p:sp>
      <p:cxnSp>
        <p:nvCxnSpPr>
          <p:cNvPr id="25" name="Connecteur droit avec flèche 24"/>
          <p:cNvCxnSpPr/>
          <p:nvPr/>
        </p:nvCxnSpPr>
        <p:spPr>
          <a:xfrm flipH="1" flipV="1">
            <a:off x="3724275" y="5629275"/>
            <a:ext cx="377974" cy="769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AutoShape 5" descr="Résultat de recherche d'images pour &quot;damier arrivé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1" name="AutoShape 7" descr="Résultat de recherche d'images pour &quot;damier arrivé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3" name="AutoShape 9" descr="Résultat de recherche d'images pour &quot;drapeau roug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4962525" y="4648200"/>
            <a:ext cx="85725" cy="2571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/>
          <p:cNvCxnSpPr/>
          <p:nvPr/>
        </p:nvCxnSpPr>
        <p:spPr>
          <a:xfrm flipH="1">
            <a:off x="4991100" y="4371975"/>
            <a:ext cx="20955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4835674" y="3531096"/>
            <a:ext cx="1872208" cy="86409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ARRIVEE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412776" y="776536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err="1" smtClean="0"/>
              <a:t>Palmares</a:t>
            </a:r>
            <a:r>
              <a:rPr lang="fr-FR" b="1" dirty="0" smtClean="0"/>
              <a:t> Complet de la Route Bretonne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179512" y="1136576"/>
            <a:ext cx="667848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Century Gothic" pitchFamily="34" charset="0"/>
              </a:rPr>
              <a:t>08.03/81 : Régis TARRONDEAU </a:t>
            </a:r>
            <a:r>
              <a:rPr lang="fr-FR" sz="1200" dirty="0" smtClean="0">
                <a:latin typeface="Century Gothic" pitchFamily="34" charset="0"/>
              </a:rPr>
              <a:t>– Loïc LE BOURHIS – Samuel ROCHER</a:t>
            </a:r>
          </a:p>
          <a:p>
            <a:r>
              <a:rPr lang="fr-FR" sz="1200" b="1" dirty="0" smtClean="0">
                <a:latin typeface="Century Gothic" pitchFamily="34" charset="0"/>
              </a:rPr>
              <a:t>07/03/82 : Dominique LE BON </a:t>
            </a:r>
            <a:r>
              <a:rPr lang="fr-FR" sz="1200" dirty="0" smtClean="0">
                <a:latin typeface="Century Gothic" pitchFamily="34" charset="0"/>
              </a:rPr>
              <a:t>– Patrick KERMAREC – Ronan PENSEC</a:t>
            </a:r>
          </a:p>
          <a:p>
            <a:r>
              <a:rPr lang="fr-FR" sz="1200" b="1" dirty="0" smtClean="0">
                <a:latin typeface="Century Gothic" pitchFamily="34" charset="0"/>
              </a:rPr>
              <a:t>13/03/83 : Marc LEBOT </a:t>
            </a:r>
            <a:r>
              <a:rPr lang="fr-FR" sz="1200" dirty="0" smtClean="0">
                <a:latin typeface="Century Gothic" pitchFamily="34" charset="0"/>
              </a:rPr>
              <a:t>– D.LE HUITOUZE – Philippe JOUAN</a:t>
            </a:r>
          </a:p>
          <a:p>
            <a:r>
              <a:rPr lang="fr-FR" sz="1200" b="1" dirty="0" smtClean="0">
                <a:latin typeface="Century Gothic" pitchFamily="34" charset="0"/>
              </a:rPr>
              <a:t>18/03/84 : Loïc LE FLOHIC </a:t>
            </a:r>
            <a:r>
              <a:rPr lang="fr-FR" sz="1200" dirty="0" smtClean="0">
                <a:latin typeface="Century Gothic" pitchFamily="34" charset="0"/>
              </a:rPr>
              <a:t>– Roland LECLERC – Gaëtan LERAY</a:t>
            </a:r>
          </a:p>
          <a:p>
            <a:r>
              <a:rPr lang="fr-FR" sz="1200" b="1" dirty="0" smtClean="0">
                <a:latin typeface="Century Gothic" pitchFamily="34" charset="0"/>
              </a:rPr>
              <a:t>10/03/85 : Pierre PRIGENT </a:t>
            </a:r>
            <a:r>
              <a:rPr lang="fr-FR" sz="1200" dirty="0" smtClean="0">
                <a:latin typeface="Century Gothic" pitchFamily="34" charset="0"/>
              </a:rPr>
              <a:t>– D.LE HUITOUZE – Guy CRAZ</a:t>
            </a:r>
          </a:p>
          <a:p>
            <a:r>
              <a:rPr lang="fr-FR" sz="1200" b="1" dirty="0" smtClean="0">
                <a:latin typeface="Century Gothic" pitchFamily="34" charset="0"/>
              </a:rPr>
              <a:t>09/03/86 : Roger TREHIN </a:t>
            </a:r>
            <a:r>
              <a:rPr lang="fr-FR" sz="1200" dirty="0" smtClean="0">
                <a:latin typeface="Century Gothic" pitchFamily="34" charset="0"/>
              </a:rPr>
              <a:t>– Marc LEBOT – Jean-Marc TABUREL</a:t>
            </a:r>
          </a:p>
          <a:p>
            <a:r>
              <a:rPr lang="fr-FR" sz="1200" b="1" dirty="0" smtClean="0">
                <a:latin typeface="Century Gothic" pitchFamily="34" charset="0"/>
              </a:rPr>
              <a:t>07/03/87 : Eric CORVAISIER </a:t>
            </a:r>
            <a:r>
              <a:rPr lang="fr-FR" sz="1200" dirty="0" smtClean="0">
                <a:latin typeface="Century Gothic" pitchFamily="34" charset="0"/>
              </a:rPr>
              <a:t>– Gwénaël GUEGAN – Didier LE HUITOUZE</a:t>
            </a:r>
          </a:p>
          <a:p>
            <a:r>
              <a:rPr lang="fr-FR" sz="1200" b="1" dirty="0" smtClean="0">
                <a:latin typeface="Century Gothic" pitchFamily="34" charset="0"/>
              </a:rPr>
              <a:t>06/03/88 : Serge QUEMENEUR </a:t>
            </a:r>
            <a:r>
              <a:rPr lang="fr-FR" sz="1200" dirty="0" smtClean="0">
                <a:latin typeface="Century Gothic" pitchFamily="34" charset="0"/>
              </a:rPr>
              <a:t>– Thierry QUIVIGER – Philippe NICOLAS</a:t>
            </a:r>
          </a:p>
          <a:p>
            <a:r>
              <a:rPr lang="fr-FR" sz="1200" b="1" dirty="0" smtClean="0">
                <a:latin typeface="Century Gothic" pitchFamily="34" charset="0"/>
              </a:rPr>
              <a:t>05/03/89 : Jacky DURAND </a:t>
            </a:r>
            <a:r>
              <a:rPr lang="fr-FR" sz="1200" dirty="0" smtClean="0">
                <a:latin typeface="Century Gothic" pitchFamily="34" charset="0"/>
              </a:rPr>
              <a:t>– Loïc LE FLOHIC – Dominique LE BON</a:t>
            </a:r>
          </a:p>
          <a:p>
            <a:r>
              <a:rPr lang="fr-FR" sz="1200" b="1" dirty="0" smtClean="0">
                <a:latin typeface="Century Gothic" pitchFamily="34" charset="0"/>
              </a:rPr>
              <a:t>04/03/90 : Jean-François LAFFILLE </a:t>
            </a:r>
            <a:r>
              <a:rPr lang="fr-FR" sz="1200" dirty="0" smtClean="0">
                <a:latin typeface="Century Gothic" pitchFamily="34" charset="0"/>
              </a:rPr>
              <a:t>– Camille COUALAN – Laurent BROCHARD</a:t>
            </a:r>
          </a:p>
          <a:p>
            <a:r>
              <a:rPr lang="fr-FR" sz="1200" b="1" dirty="0" smtClean="0">
                <a:latin typeface="Century Gothic" pitchFamily="34" charset="0"/>
              </a:rPr>
              <a:t>03/03/91 : Marc DANET </a:t>
            </a:r>
            <a:r>
              <a:rPr lang="fr-FR" sz="1200" dirty="0" smtClean="0">
                <a:latin typeface="Century Gothic" pitchFamily="34" charset="0"/>
              </a:rPr>
              <a:t>– Rodolphe HENRY – Michel LALLOUET</a:t>
            </a:r>
          </a:p>
          <a:p>
            <a:r>
              <a:rPr lang="fr-FR" sz="1200" b="1" dirty="0" smtClean="0">
                <a:latin typeface="Century Gothic" pitchFamily="34" charset="0"/>
              </a:rPr>
              <a:t>01/03/92 : Frédéric GUESDON </a:t>
            </a:r>
            <a:r>
              <a:rPr lang="fr-FR" sz="1200" dirty="0" smtClean="0">
                <a:latin typeface="Century Gothic" pitchFamily="34" charset="0"/>
              </a:rPr>
              <a:t>– Pascal CHANTEUR – </a:t>
            </a:r>
            <a:r>
              <a:rPr lang="fr-FR" sz="1200" dirty="0" err="1" smtClean="0">
                <a:latin typeface="Century Gothic" pitchFamily="34" charset="0"/>
              </a:rPr>
              <a:t>Erwann</a:t>
            </a:r>
            <a:r>
              <a:rPr lang="fr-FR" sz="1200" dirty="0" smtClean="0">
                <a:latin typeface="Century Gothic" pitchFamily="34" charset="0"/>
              </a:rPr>
              <a:t> JAN</a:t>
            </a:r>
          </a:p>
          <a:p>
            <a:r>
              <a:rPr lang="fr-FR" sz="1200" b="1" dirty="0" smtClean="0">
                <a:latin typeface="Century Gothic" pitchFamily="34" charset="0"/>
              </a:rPr>
              <a:t>28/02/93 : Bruno HUGER </a:t>
            </a:r>
            <a:r>
              <a:rPr lang="fr-FR" sz="1200" dirty="0" smtClean="0">
                <a:latin typeface="Century Gothic" pitchFamily="34" charset="0"/>
              </a:rPr>
              <a:t>– Claude LAMOUR – Mickaël BOULET</a:t>
            </a:r>
          </a:p>
          <a:p>
            <a:r>
              <a:rPr lang="fr-FR" sz="1200" b="1" dirty="0" smtClean="0">
                <a:latin typeface="Century Gothic" pitchFamily="34" charset="0"/>
              </a:rPr>
              <a:t>27/02/94 : Dominique LE BON </a:t>
            </a:r>
            <a:r>
              <a:rPr lang="fr-FR" sz="1200" dirty="0" smtClean="0">
                <a:latin typeface="Century Gothic" pitchFamily="34" charset="0"/>
              </a:rPr>
              <a:t>– Samuel PELCAT – Eric POTIRON</a:t>
            </a:r>
          </a:p>
          <a:p>
            <a:r>
              <a:rPr lang="fr-FR" sz="1200" b="1" dirty="0" smtClean="0">
                <a:latin typeface="Century Gothic" pitchFamily="34" charset="0"/>
              </a:rPr>
              <a:t>26/02/95 : Stéphane CONAN </a:t>
            </a:r>
            <a:r>
              <a:rPr lang="fr-FR" sz="1200" dirty="0" smtClean="0">
                <a:latin typeface="Century Gothic" pitchFamily="34" charset="0"/>
              </a:rPr>
              <a:t>– Camille COUALAN – Laurent DROUIN</a:t>
            </a:r>
          </a:p>
          <a:p>
            <a:r>
              <a:rPr lang="fr-FR" sz="1200" b="1" dirty="0" smtClean="0">
                <a:latin typeface="Century Gothic" pitchFamily="34" charset="0"/>
              </a:rPr>
              <a:t>25/02/96 : Sébastien HINAULT </a:t>
            </a:r>
            <a:r>
              <a:rPr lang="fr-FR" sz="1200" dirty="0" smtClean="0">
                <a:latin typeface="Century Gothic" pitchFamily="34" charset="0"/>
              </a:rPr>
              <a:t>– Christophe GUILLÔME – Dominique RAULT</a:t>
            </a:r>
          </a:p>
          <a:p>
            <a:r>
              <a:rPr lang="fr-FR" sz="1200" b="1" dirty="0" smtClean="0">
                <a:latin typeface="Century Gothic" pitchFamily="34" charset="0"/>
              </a:rPr>
              <a:t>02/03/97 : Marc BROISSARD </a:t>
            </a:r>
            <a:r>
              <a:rPr lang="fr-FR" sz="1200" dirty="0" smtClean="0">
                <a:latin typeface="Century Gothic" pitchFamily="34" charset="0"/>
              </a:rPr>
              <a:t>– Philippe BRESSET – Carlo MENEGHETTI</a:t>
            </a:r>
          </a:p>
          <a:p>
            <a:r>
              <a:rPr lang="fr-FR" sz="1200" b="1" dirty="0" smtClean="0">
                <a:latin typeface="Century Gothic" pitchFamily="34" charset="0"/>
              </a:rPr>
              <a:t>01/03/98 : Mickaël BOULET </a:t>
            </a:r>
            <a:r>
              <a:rPr lang="fr-FR" sz="1200" dirty="0" smtClean="0">
                <a:latin typeface="Century Gothic" pitchFamily="34" charset="0"/>
              </a:rPr>
              <a:t>– Christophe GUILLÔME – Benoît POILVET</a:t>
            </a:r>
          </a:p>
          <a:p>
            <a:r>
              <a:rPr lang="fr-FR" sz="1200" b="1" dirty="0" smtClean="0">
                <a:latin typeface="Century Gothic" pitchFamily="34" charset="0"/>
              </a:rPr>
              <a:t>28/02/99 : Stéphane CORLAY </a:t>
            </a:r>
            <a:r>
              <a:rPr lang="fr-FR" sz="1200" dirty="0" smtClean="0">
                <a:latin typeface="Century Gothic" pitchFamily="34" charset="0"/>
              </a:rPr>
              <a:t>– Christophe GUILLÔME – Serge OGER</a:t>
            </a:r>
          </a:p>
          <a:p>
            <a:r>
              <a:rPr lang="fr-FR" sz="1200" b="1" dirty="0" smtClean="0">
                <a:latin typeface="Century Gothic" pitchFamily="34" charset="0"/>
              </a:rPr>
              <a:t>27/02/00 : Mickaël BOULET </a:t>
            </a:r>
            <a:r>
              <a:rPr lang="fr-FR" sz="1200" dirty="0" smtClean="0">
                <a:latin typeface="Century Gothic" pitchFamily="34" charset="0"/>
              </a:rPr>
              <a:t>– Christophe THEBAULT – Frédéric DELALANDE</a:t>
            </a:r>
          </a:p>
          <a:p>
            <a:r>
              <a:rPr lang="fr-FR" sz="1200" b="1" dirty="0" smtClean="0">
                <a:latin typeface="Century Gothic" pitchFamily="34" charset="0"/>
              </a:rPr>
              <a:t>04/03/01 : Vincent GRENECHE </a:t>
            </a:r>
            <a:r>
              <a:rPr lang="fr-FR" sz="1200" dirty="0" smtClean="0">
                <a:latin typeface="Century Gothic" pitchFamily="34" charset="0"/>
              </a:rPr>
              <a:t>– Stéphane CONAN – Stéphane PETILLEAU</a:t>
            </a:r>
          </a:p>
          <a:p>
            <a:r>
              <a:rPr lang="fr-FR" sz="1200" b="1" dirty="0" smtClean="0">
                <a:latin typeface="Century Gothic" pitchFamily="34" charset="0"/>
              </a:rPr>
              <a:t>03/03/02 : Lilian JEGOU </a:t>
            </a:r>
            <a:r>
              <a:rPr lang="fr-FR" sz="1200" dirty="0" smtClean="0">
                <a:latin typeface="Century Gothic" pitchFamily="34" charset="0"/>
              </a:rPr>
              <a:t>– Dominique RAULT – Christophe GUILLÔME</a:t>
            </a:r>
          </a:p>
          <a:p>
            <a:r>
              <a:rPr lang="fr-FR" sz="1200" b="1" dirty="0" smtClean="0">
                <a:latin typeface="Century Gothic" pitchFamily="34" charset="0"/>
              </a:rPr>
              <a:t>02/03/03 : Frédéric LECROSNIER </a:t>
            </a:r>
            <a:r>
              <a:rPr lang="fr-FR" sz="1200" dirty="0" smtClean="0">
                <a:latin typeface="Century Gothic" pitchFamily="34" charset="0"/>
              </a:rPr>
              <a:t>– Christophe GUILLÔME – Samuel GICQUEL</a:t>
            </a:r>
          </a:p>
          <a:p>
            <a:r>
              <a:rPr lang="fr-FR" sz="1200" b="1" dirty="0" smtClean="0">
                <a:latin typeface="Century Gothic" pitchFamily="34" charset="0"/>
              </a:rPr>
              <a:t>29/02/04 : Samuel GICQUEL </a:t>
            </a:r>
            <a:r>
              <a:rPr lang="fr-FR" sz="1200" dirty="0" smtClean="0">
                <a:latin typeface="Century Gothic" pitchFamily="34" charset="0"/>
              </a:rPr>
              <a:t>– Christophe GUILLÔME – Cyrille MONNERAIS</a:t>
            </a:r>
          </a:p>
          <a:p>
            <a:r>
              <a:rPr lang="fr-FR" sz="1200" b="1" dirty="0" smtClean="0">
                <a:latin typeface="Century Gothic" pitchFamily="34" charset="0"/>
              </a:rPr>
              <a:t>27/02/05 : Stéphane PETILLEAU </a:t>
            </a:r>
            <a:r>
              <a:rPr lang="fr-FR" sz="1200" dirty="0" smtClean="0">
                <a:latin typeface="Century Gothic" pitchFamily="34" charset="0"/>
              </a:rPr>
              <a:t>– Carl NAÏBO – Julien GONNET</a:t>
            </a:r>
          </a:p>
          <a:p>
            <a:r>
              <a:rPr lang="fr-FR" sz="1200" b="1" dirty="0" smtClean="0">
                <a:latin typeface="Century Gothic" pitchFamily="34" charset="0"/>
              </a:rPr>
              <a:t>26/02/06 : Jérôme GUISNEUF </a:t>
            </a:r>
            <a:r>
              <a:rPr lang="fr-FR" sz="1200" dirty="0" smtClean="0">
                <a:latin typeface="Century Gothic" pitchFamily="34" charset="0"/>
              </a:rPr>
              <a:t>– Roger CREN – Mickaël CHEREL</a:t>
            </a:r>
          </a:p>
          <a:p>
            <a:r>
              <a:rPr lang="fr-FR" sz="1200" b="1" dirty="0" smtClean="0">
                <a:latin typeface="Century Gothic" pitchFamily="34" charset="0"/>
              </a:rPr>
              <a:t>04/03/07 : Piotr ZIELINSKI (POL) </a:t>
            </a:r>
            <a:r>
              <a:rPr lang="fr-FR" sz="1200" dirty="0" smtClean="0">
                <a:latin typeface="Century Gothic" pitchFamily="34" charset="0"/>
              </a:rPr>
              <a:t>– Clément MAHE – Freddy RAVALEU</a:t>
            </a:r>
          </a:p>
          <a:p>
            <a:r>
              <a:rPr lang="fr-FR" sz="1200" b="1" dirty="0" smtClean="0">
                <a:latin typeface="Century Gothic" pitchFamily="34" charset="0"/>
              </a:rPr>
              <a:t>02/03/08 : David LE LAY </a:t>
            </a:r>
            <a:r>
              <a:rPr lang="fr-FR" sz="1200" dirty="0" smtClean="0">
                <a:latin typeface="Century Gothic" pitchFamily="34" charset="0"/>
              </a:rPr>
              <a:t>– Guillaume LE FLOCH – Gaëtan ROCHER</a:t>
            </a:r>
          </a:p>
          <a:p>
            <a:r>
              <a:rPr lang="fr-FR" sz="1200" b="1" dirty="0" smtClean="0">
                <a:latin typeface="Century Gothic" pitchFamily="34" charset="0"/>
              </a:rPr>
              <a:t>01/03/09 : Laurent PICHON </a:t>
            </a:r>
            <a:r>
              <a:rPr lang="fr-FR" sz="1200" dirty="0" smtClean="0">
                <a:latin typeface="Century Gothic" pitchFamily="34" charset="0"/>
              </a:rPr>
              <a:t>– Julien SIMON – Mathieu HALLEGUEN</a:t>
            </a:r>
          </a:p>
          <a:p>
            <a:r>
              <a:rPr lang="fr-FR" sz="1200" b="1" dirty="0" smtClean="0">
                <a:latin typeface="Century Gothic" pitchFamily="34" charset="0"/>
              </a:rPr>
              <a:t>28/02/10 : Johan LE BON </a:t>
            </a:r>
            <a:r>
              <a:rPr lang="fr-FR" sz="1200" dirty="0" smtClean="0">
                <a:latin typeface="Century Gothic" pitchFamily="34" charset="0"/>
              </a:rPr>
              <a:t>– Mathieu HALLEGUEN – Laurent PICHON</a:t>
            </a:r>
          </a:p>
          <a:p>
            <a:r>
              <a:rPr lang="fr-FR" sz="1200" b="1" dirty="0" smtClean="0">
                <a:latin typeface="Century Gothic" pitchFamily="34" charset="0"/>
              </a:rPr>
              <a:t>27/02/11 : Sylvain CHEVAL </a:t>
            </a:r>
            <a:r>
              <a:rPr lang="fr-FR" sz="1200" dirty="0" smtClean="0">
                <a:latin typeface="Century Gothic" pitchFamily="34" charset="0"/>
              </a:rPr>
              <a:t>– Maxime DANIEL – Florent MALLEGOL</a:t>
            </a:r>
          </a:p>
          <a:p>
            <a:r>
              <a:rPr lang="fr-FR" sz="1200" b="1" dirty="0" smtClean="0">
                <a:latin typeface="Century Gothic" pitchFamily="34" charset="0"/>
              </a:rPr>
              <a:t>26/02/12 : Maxime LE MONTAGNER </a:t>
            </a:r>
            <a:r>
              <a:rPr lang="fr-FR" sz="1200" dirty="0" smtClean="0">
                <a:latin typeface="Century Gothic" pitchFamily="34" charset="0"/>
              </a:rPr>
              <a:t>– Julian ALAPHILIPPE – Guillaume LOUYEST</a:t>
            </a:r>
          </a:p>
          <a:p>
            <a:r>
              <a:rPr lang="fr-FR" sz="1200" b="1" dirty="0" smtClean="0">
                <a:latin typeface="Century Gothic" pitchFamily="34" charset="0"/>
              </a:rPr>
              <a:t>24/02/13 : Emmanuel KEO </a:t>
            </a:r>
            <a:r>
              <a:rPr lang="fr-FR" sz="1200" dirty="0" smtClean="0">
                <a:latin typeface="Century Gothic" pitchFamily="34" charset="0"/>
              </a:rPr>
              <a:t>– Maxime LE MONTAGNER – Olivier LE GAC</a:t>
            </a:r>
          </a:p>
          <a:p>
            <a:r>
              <a:rPr lang="fr-FR" sz="1200" b="1" dirty="0" smtClean="0">
                <a:latin typeface="Century Gothic" pitchFamily="34" charset="0"/>
              </a:rPr>
              <a:t>02/03/14 : David CHOPIN </a:t>
            </a:r>
            <a:r>
              <a:rPr lang="fr-FR" sz="1200" dirty="0" smtClean="0">
                <a:latin typeface="Century Gothic" pitchFamily="34" charset="0"/>
              </a:rPr>
              <a:t>– Erwan BRENTERCH – Nicolas DAVID</a:t>
            </a:r>
          </a:p>
          <a:p>
            <a:r>
              <a:rPr lang="fr-FR" sz="1200" b="1" dirty="0" smtClean="0">
                <a:latin typeface="Century Gothic" pitchFamily="34" charset="0"/>
              </a:rPr>
              <a:t>01/03/15 : </a:t>
            </a:r>
            <a:r>
              <a:rPr lang="fr-FR" sz="1200" b="1" dirty="0" err="1" smtClean="0">
                <a:latin typeface="Century Gothic" pitchFamily="34" charset="0"/>
              </a:rPr>
              <a:t>Hamish</a:t>
            </a:r>
            <a:r>
              <a:rPr lang="fr-FR" sz="1200" b="1" dirty="0" smtClean="0">
                <a:latin typeface="Century Gothic" pitchFamily="34" charset="0"/>
              </a:rPr>
              <a:t> SCHREURS </a:t>
            </a:r>
            <a:r>
              <a:rPr lang="fr-FR" sz="1200" dirty="0" smtClean="0">
                <a:latin typeface="Century Gothic" pitchFamily="34" charset="0"/>
              </a:rPr>
              <a:t>– Fabrice SEIGNEUR – Nicolas DAVID</a:t>
            </a:r>
          </a:p>
          <a:p>
            <a:r>
              <a:rPr lang="fr-FR" sz="1200" b="1" dirty="0" smtClean="0">
                <a:latin typeface="Century Gothic" pitchFamily="34" charset="0"/>
              </a:rPr>
              <a:t>28/02/16 : Valentin MADOUAS </a:t>
            </a:r>
            <a:r>
              <a:rPr lang="fr-FR" sz="1200" dirty="0" smtClean="0">
                <a:latin typeface="Century Gothic" pitchFamily="34" charset="0"/>
              </a:rPr>
              <a:t>– Michael </a:t>
            </a:r>
            <a:r>
              <a:rPr lang="fr-FR" sz="1200" dirty="0" err="1" smtClean="0">
                <a:latin typeface="Century Gothic" pitchFamily="34" charset="0"/>
              </a:rPr>
              <a:t>ViINK</a:t>
            </a:r>
            <a:r>
              <a:rPr lang="fr-FR" sz="1200" dirty="0" smtClean="0">
                <a:latin typeface="Century Gothic" pitchFamily="34" charset="0"/>
              </a:rPr>
              <a:t> – Elie GESBERT</a:t>
            </a:r>
            <a:endParaRPr lang="fr-FR" sz="1200" b="1" dirty="0">
              <a:latin typeface="Century Gothic" pitchFamily="34" charset="0"/>
            </a:endParaRPr>
          </a:p>
        </p:txBody>
      </p:sp>
      <p:pic>
        <p:nvPicPr>
          <p:cNvPr id="6" name="Image 5" descr="ici-sur-le-podium-de-la-route-bretonne-avec-michael-vink_27853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4864" y="7833320"/>
            <a:ext cx="2376264" cy="194421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DSC_0458_v6.jpg"/>
          <p:cNvPicPr>
            <a:picLocks noChangeAspect="1"/>
          </p:cNvPicPr>
          <p:nvPr/>
        </p:nvPicPr>
        <p:blipFill>
          <a:blip r:embed="rId3" cstate="print">
            <a:lum bright="59000" contrast="-10000"/>
          </a:blip>
          <a:stretch>
            <a:fillRect/>
          </a:stretch>
        </p:blipFill>
        <p:spPr>
          <a:xfrm>
            <a:off x="0" y="5259705"/>
            <a:ext cx="6858000" cy="464629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0" y="1208584"/>
            <a:ext cx="3212976" cy="5293757"/>
          </a:xfrm>
          <a:prstGeom prst="rect">
            <a:avLst/>
          </a:prstGeom>
          <a:noFill/>
          <a:ln w="28575" cmpd="dbl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entury Gothic" pitchFamily="34" charset="0"/>
              </a:rPr>
              <a:t>   GRILLE  1227 €  25 PRIX  </a:t>
            </a:r>
          </a:p>
          <a:p>
            <a:r>
              <a:rPr lang="fr-FR" sz="1600" b="1" dirty="0" smtClean="0">
                <a:latin typeface="Century Gothic" pitchFamily="34" charset="0"/>
              </a:rPr>
              <a:t> </a:t>
            </a:r>
          </a:p>
          <a:p>
            <a:r>
              <a:rPr lang="fr-FR" sz="1600" b="1" dirty="0" smtClean="0">
                <a:latin typeface="Century Gothic" pitchFamily="34" charset="0"/>
              </a:rPr>
              <a:t>  1</a:t>
            </a:r>
            <a:r>
              <a:rPr lang="fr-FR" sz="1600" b="1" baseline="30000" dirty="0" smtClean="0">
                <a:latin typeface="Century Gothic" pitchFamily="34" charset="0"/>
              </a:rPr>
              <a:t>er</a:t>
            </a:r>
            <a:r>
              <a:rPr lang="fr-FR" sz="1600" b="1" dirty="0" smtClean="0">
                <a:latin typeface="Century Gothic" pitchFamily="34" charset="0"/>
              </a:rPr>
              <a:t>                  	</a:t>
            </a:r>
            <a:r>
              <a:rPr lang="fr-FR" sz="1600" b="1" dirty="0" smtClean="0">
                <a:solidFill>
                  <a:srgbClr val="2818FC"/>
                </a:solidFill>
                <a:latin typeface="Century Gothic" pitchFamily="34" charset="0"/>
              </a:rPr>
              <a:t>301 euros</a:t>
            </a:r>
          </a:p>
          <a:p>
            <a:r>
              <a:rPr lang="fr-FR" sz="1600" b="1" dirty="0" smtClean="0">
                <a:latin typeface="Century Gothic" pitchFamily="34" charset="0"/>
              </a:rPr>
              <a:t>  2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		146</a:t>
            </a:r>
          </a:p>
          <a:p>
            <a:r>
              <a:rPr lang="fr-FR" sz="1600" b="1" dirty="0" smtClean="0">
                <a:latin typeface="Century Gothic" pitchFamily="34" charset="0"/>
              </a:rPr>
              <a:t>  3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		  98</a:t>
            </a:r>
          </a:p>
          <a:p>
            <a:r>
              <a:rPr lang="fr-FR" sz="1600" b="1" dirty="0" smtClean="0">
                <a:latin typeface="Century Gothic" pitchFamily="34" charset="0"/>
              </a:rPr>
              <a:t>  4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		  87</a:t>
            </a:r>
          </a:p>
          <a:p>
            <a:r>
              <a:rPr lang="fr-FR" sz="1600" b="1" dirty="0" smtClean="0">
                <a:latin typeface="Century Gothic" pitchFamily="34" charset="0"/>
              </a:rPr>
              <a:t>  5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  		  79</a:t>
            </a:r>
          </a:p>
          <a:p>
            <a:r>
              <a:rPr lang="fr-FR" sz="1600" b="1" dirty="0" smtClean="0">
                <a:latin typeface="Century Gothic" pitchFamily="34" charset="0"/>
              </a:rPr>
              <a:t>  6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  		  73</a:t>
            </a:r>
          </a:p>
          <a:p>
            <a:r>
              <a:rPr lang="fr-FR" sz="1600" b="1" dirty="0" smtClean="0">
                <a:latin typeface="Century Gothic" pitchFamily="34" charset="0"/>
              </a:rPr>
              <a:t>  7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  		  61</a:t>
            </a:r>
          </a:p>
          <a:p>
            <a:r>
              <a:rPr lang="fr-FR" sz="1600" b="1" dirty="0" smtClean="0">
                <a:latin typeface="Century Gothic" pitchFamily="34" charset="0"/>
              </a:rPr>
              <a:t>  8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  		  52</a:t>
            </a:r>
          </a:p>
          <a:p>
            <a:r>
              <a:rPr lang="fr-FR" sz="1600" b="1" dirty="0" smtClean="0">
                <a:latin typeface="Century Gothic" pitchFamily="34" charset="0"/>
              </a:rPr>
              <a:t>  9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  		  49</a:t>
            </a:r>
          </a:p>
          <a:p>
            <a:r>
              <a:rPr lang="fr-FR" sz="1600" b="1" dirty="0" smtClean="0">
                <a:latin typeface="Century Gothic" pitchFamily="34" charset="0"/>
              </a:rPr>
              <a:t>  10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		  40</a:t>
            </a:r>
          </a:p>
          <a:p>
            <a:r>
              <a:rPr lang="fr-FR" sz="1600" b="1" dirty="0" smtClean="0">
                <a:latin typeface="Century Gothic" pitchFamily="34" charset="0"/>
              </a:rPr>
              <a:t>  11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		  37</a:t>
            </a:r>
          </a:p>
          <a:p>
            <a:r>
              <a:rPr lang="fr-FR" sz="1600" b="1" dirty="0" smtClean="0">
                <a:latin typeface="Century Gothic" pitchFamily="34" charset="0"/>
              </a:rPr>
              <a:t>  12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		  30</a:t>
            </a:r>
          </a:p>
          <a:p>
            <a:r>
              <a:rPr lang="fr-FR" sz="1600" b="1" dirty="0" smtClean="0">
                <a:latin typeface="Century Gothic" pitchFamily="34" charset="0"/>
              </a:rPr>
              <a:t>  13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		  27</a:t>
            </a:r>
          </a:p>
          <a:p>
            <a:r>
              <a:rPr lang="fr-FR" sz="1600" b="1" dirty="0" smtClean="0">
                <a:latin typeface="Century Gothic" pitchFamily="34" charset="0"/>
              </a:rPr>
              <a:t>  14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		  24</a:t>
            </a:r>
          </a:p>
          <a:p>
            <a:r>
              <a:rPr lang="fr-FR" sz="1600" b="1" dirty="0" smtClean="0">
                <a:latin typeface="Century Gothic" pitchFamily="34" charset="0"/>
              </a:rPr>
              <a:t>  15</a:t>
            </a:r>
            <a:r>
              <a:rPr lang="fr-FR" sz="1600" b="1" baseline="30000" dirty="0" smtClean="0">
                <a:latin typeface="Century Gothic" pitchFamily="34" charset="0"/>
              </a:rPr>
              <a:t>ème</a:t>
            </a:r>
            <a:r>
              <a:rPr lang="fr-FR" sz="1600" b="1" dirty="0" smtClean="0">
                <a:latin typeface="Century Gothic" pitchFamily="34" charset="0"/>
              </a:rPr>
              <a:t>    		  18</a:t>
            </a:r>
          </a:p>
          <a:p>
            <a:endParaRPr lang="fr-FR" sz="1600" b="1" dirty="0" smtClean="0">
              <a:latin typeface="Century Gothic" pitchFamily="34" charset="0"/>
            </a:endParaRPr>
          </a:p>
          <a:p>
            <a:r>
              <a:rPr lang="fr-FR" sz="1600" b="1" dirty="0" smtClean="0">
                <a:latin typeface="Century Gothic" pitchFamily="34" charset="0"/>
              </a:rPr>
              <a:t>  16 au 20</a:t>
            </a:r>
            <a:r>
              <a:rPr lang="fr-FR" sz="1600" b="1" baseline="30000" dirty="0" smtClean="0">
                <a:latin typeface="Century Gothic" pitchFamily="34" charset="0"/>
              </a:rPr>
              <a:t>ème </a:t>
            </a:r>
            <a:r>
              <a:rPr lang="fr-FR" sz="1600" b="1" dirty="0" smtClean="0">
                <a:latin typeface="Century Gothic" pitchFamily="34" charset="0"/>
              </a:rPr>
              <a:t>	  12</a:t>
            </a:r>
          </a:p>
          <a:p>
            <a:r>
              <a:rPr lang="fr-FR" sz="1600" b="1" dirty="0" smtClean="0">
                <a:latin typeface="Century Gothic" pitchFamily="34" charset="0"/>
              </a:rPr>
              <a:t>  21 au 25</a:t>
            </a:r>
            <a:r>
              <a:rPr lang="fr-FR" sz="1600" b="1" baseline="30000" dirty="0" smtClean="0">
                <a:latin typeface="Century Gothic" pitchFamily="34" charset="0"/>
              </a:rPr>
              <a:t>ème       </a:t>
            </a:r>
            <a:r>
              <a:rPr lang="fr-FR" sz="1600" b="1" dirty="0" smtClean="0">
                <a:latin typeface="Century Gothic" pitchFamily="34" charset="0"/>
              </a:rPr>
              <a:t>        09 </a:t>
            </a:r>
          </a:p>
          <a:p>
            <a:endParaRPr lang="fr-FR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284984" y="3152800"/>
            <a:ext cx="3573016" cy="4536504"/>
          </a:xfrm>
          <a:prstGeom prst="rect">
            <a:avLst/>
          </a:prstGeom>
          <a:noFill/>
          <a:ln w="12700" cmpd="thinThick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CLASSEMENT GRIMPEUR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4 Classements sur la course en ligne    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Attribution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 : 5pts, 3 pts, 1 pt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1</a:t>
            </a:r>
            <a:r>
              <a:rPr kumimoji="0" lang="fr-FR" sz="1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er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  </a:t>
            </a:r>
            <a:r>
              <a:rPr kumimoji="0" lang="fr-FR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Classt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 km    24,200  LA </a:t>
            </a:r>
            <a:r>
              <a:rPr kumimoji="0" lang="fr-FR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Gacilly</a:t>
            </a: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2</a:t>
            </a:r>
            <a:r>
              <a:rPr kumimoji="0" lang="fr-FR" sz="1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ème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 	        45,400  après GUER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3</a:t>
            </a:r>
            <a:r>
              <a:rPr kumimoji="0" lang="fr-FR" sz="1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ème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                   78,600        MOLAC</a:t>
            </a:r>
          </a:p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fr-FR" sz="1400" b="1" dirty="0" smtClean="0">
                <a:latin typeface="Century Gothic" pitchFamily="34" charset="0"/>
              </a:rPr>
              <a:t>4</a:t>
            </a:r>
            <a:r>
              <a:rPr lang="fr-FR" sz="1400" b="1" baseline="30000" dirty="0" smtClean="0">
                <a:latin typeface="Century Gothic" pitchFamily="34" charset="0"/>
              </a:rPr>
              <a:t>ème</a:t>
            </a:r>
            <a:r>
              <a:rPr lang="fr-FR" sz="1400" b="1" dirty="0" smtClean="0">
                <a:latin typeface="Century Gothic" pitchFamily="34" charset="0"/>
              </a:rPr>
              <a:t>                 106,900      </a:t>
            </a:r>
            <a:r>
              <a:rPr lang="fr-FR" sz="1400" b="1" dirty="0" err="1" smtClean="0">
                <a:latin typeface="Century Gothic" pitchFamily="34" charset="0"/>
              </a:rPr>
              <a:t>Lesnevé</a:t>
            </a:r>
            <a:endParaRPr lang="fr-FR" sz="1400" b="1" dirty="0" smtClean="0">
              <a:latin typeface="Century Gothic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1100" b="1" dirty="0" smtClean="0">
                <a:latin typeface="Century Gothic" pitchFamily="34" charset="0"/>
              </a:rPr>
              <a:t>Ne sont pris en compte que les coureurs terminant l’épreuve.</a:t>
            </a:r>
            <a:endParaRPr kumimoji="0" lang="fr-F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En cas d’égalité de points, le dernier classement sera pondérant.</a:t>
            </a: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endParaRPr kumimoji="0" lang="fr-FR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rgbClr val="2818FC"/>
                </a:solidFill>
                <a:effectLst/>
                <a:latin typeface="Century Gothic" pitchFamily="34" charset="0"/>
              </a:rPr>
              <a:t>1</a:t>
            </a:r>
            <a:r>
              <a:rPr kumimoji="0" lang="fr-FR" sz="1600" b="1" i="1" u="none" strike="noStrike" cap="none" normalizeH="0" baseline="30000" dirty="0" smtClean="0">
                <a:ln>
                  <a:noFill/>
                </a:ln>
                <a:solidFill>
                  <a:srgbClr val="2818FC"/>
                </a:solidFill>
                <a:effectLst/>
                <a:latin typeface="Century Gothic" pitchFamily="34" charset="0"/>
              </a:rPr>
              <a:t>er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rgbClr val="2818FC"/>
                </a:solidFill>
                <a:effectLst/>
                <a:latin typeface="Century Gothic" pitchFamily="34" charset="0"/>
              </a:rPr>
              <a:t>   120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</a:rPr>
              <a:t>€   -  2</a:t>
            </a:r>
            <a:r>
              <a:rPr kumimoji="0" lang="fr-FR" sz="1600" b="1" i="1" u="none" strike="noStrike" cap="none" normalizeH="0" baseline="30000" dirty="0" smtClean="0">
                <a:ln>
                  <a:noFill/>
                </a:ln>
                <a:effectLst/>
                <a:latin typeface="Century Gothic" pitchFamily="34" charset="0"/>
              </a:rPr>
              <a:t>ème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</a:rPr>
              <a:t>  80€ -    3</a:t>
            </a:r>
            <a:r>
              <a:rPr kumimoji="0" lang="fr-FR" sz="1600" b="1" i="1" u="none" strike="noStrike" cap="none" normalizeH="0" baseline="30000" dirty="0" smtClean="0">
                <a:ln>
                  <a:noFill/>
                </a:ln>
                <a:effectLst/>
                <a:latin typeface="Century Gothic" pitchFamily="34" charset="0"/>
              </a:rPr>
              <a:t>ème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effectLst/>
                <a:latin typeface="Century Gothic" pitchFamily="34" charset="0"/>
              </a:rPr>
              <a:t>  50€</a:t>
            </a:r>
            <a:endParaRPr kumimoji="0" lang="fr-FR" sz="1600" b="1" i="0" u="none" strike="noStrike" cap="none" normalizeH="0" baseline="0" dirty="0" smtClean="0">
              <a:ln>
                <a:noFill/>
              </a:ln>
              <a:effectLst/>
              <a:latin typeface="Century Gothic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88640" y="6953672"/>
            <a:ext cx="1512168" cy="2952328"/>
          </a:xfrm>
          <a:prstGeom prst="rect">
            <a:avLst/>
          </a:prstGeom>
          <a:noFill/>
          <a:ln w="3175" cmpd="thickThin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entury Gothic" pitchFamily="34" charset="0"/>
              </a:rPr>
              <a:t>PRIX  SPECIAUX</a:t>
            </a:r>
          </a:p>
          <a:p>
            <a:r>
              <a:rPr lang="fr-FR" sz="1400" b="1" dirty="0" smtClean="0">
                <a:latin typeface="Century Gothic" pitchFamily="34" charset="0"/>
              </a:rPr>
              <a:t> CATEGORIE 2</a:t>
            </a:r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 </a:t>
            </a:r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1</a:t>
            </a:r>
            <a:r>
              <a:rPr lang="fr-FR" sz="1400" b="1" baseline="30000" dirty="0" smtClean="0">
                <a:latin typeface="Century Gothic" pitchFamily="34" charset="0"/>
              </a:rPr>
              <a:t>er</a:t>
            </a:r>
            <a:r>
              <a:rPr lang="fr-FR" sz="1400" b="1" dirty="0" smtClean="0">
                <a:latin typeface="Century Gothic" pitchFamily="34" charset="0"/>
              </a:rPr>
              <a:t>       </a:t>
            </a:r>
            <a:r>
              <a:rPr lang="fr-FR" sz="1400" b="1" dirty="0" smtClean="0">
                <a:solidFill>
                  <a:srgbClr val="2818FC"/>
                </a:solidFill>
                <a:latin typeface="Century Gothic" pitchFamily="34" charset="0"/>
              </a:rPr>
              <a:t>54€</a:t>
            </a:r>
            <a:endParaRPr lang="fr-FR" sz="1400" dirty="0" smtClean="0">
              <a:solidFill>
                <a:srgbClr val="2818FC"/>
              </a:solidFill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 </a:t>
            </a:r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2</a:t>
            </a:r>
            <a:r>
              <a:rPr lang="fr-FR" sz="1400" b="1" baseline="30000" dirty="0" smtClean="0">
                <a:latin typeface="Century Gothic" pitchFamily="34" charset="0"/>
              </a:rPr>
              <a:t>ème</a:t>
            </a:r>
            <a:r>
              <a:rPr lang="fr-FR" sz="1400" b="1" dirty="0" smtClean="0">
                <a:latin typeface="Century Gothic" pitchFamily="34" charset="0"/>
              </a:rPr>
              <a:t>     38€</a:t>
            </a:r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 </a:t>
            </a:r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3</a:t>
            </a:r>
            <a:r>
              <a:rPr lang="fr-FR" sz="1400" b="1" baseline="30000" dirty="0" smtClean="0">
                <a:latin typeface="Century Gothic" pitchFamily="34" charset="0"/>
              </a:rPr>
              <a:t>ème</a:t>
            </a:r>
            <a:r>
              <a:rPr lang="fr-FR" sz="1400" b="1" dirty="0" smtClean="0">
                <a:latin typeface="Century Gothic" pitchFamily="34" charset="0"/>
              </a:rPr>
              <a:t>     30€</a:t>
            </a:r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 </a:t>
            </a:r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4</a:t>
            </a:r>
            <a:r>
              <a:rPr lang="fr-FR" sz="1400" b="1" baseline="30000" dirty="0" smtClean="0">
                <a:latin typeface="Century Gothic" pitchFamily="34" charset="0"/>
              </a:rPr>
              <a:t>ème</a:t>
            </a:r>
            <a:r>
              <a:rPr lang="fr-FR" sz="1400" b="1" dirty="0" smtClean="0">
                <a:latin typeface="Century Gothic" pitchFamily="34" charset="0"/>
              </a:rPr>
              <a:t>     18€</a:t>
            </a:r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 </a:t>
            </a:r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5</a:t>
            </a:r>
            <a:r>
              <a:rPr lang="fr-FR" sz="1400" b="1" baseline="30000" dirty="0" smtClean="0">
                <a:latin typeface="Century Gothic" pitchFamily="34" charset="0"/>
              </a:rPr>
              <a:t>ème</a:t>
            </a:r>
            <a:r>
              <a:rPr lang="fr-FR" sz="1400" b="1" dirty="0" smtClean="0">
                <a:latin typeface="Century Gothic" pitchFamily="34" charset="0"/>
              </a:rPr>
              <a:t>     12€</a:t>
            </a:r>
            <a:endParaRPr lang="fr-FR" sz="1400" dirty="0" smtClean="0">
              <a:latin typeface="Century Gothic" pitchFamily="34" charset="0"/>
            </a:endParaRPr>
          </a:p>
          <a:p>
            <a:endParaRPr lang="fr-FR" dirty="0"/>
          </a:p>
        </p:txBody>
      </p:sp>
      <p:pic>
        <p:nvPicPr>
          <p:cNvPr id="14" name="Image 13" descr="123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9280" y="3224808"/>
            <a:ext cx="452643" cy="45264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212976" y="560512"/>
            <a:ext cx="392371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Dotation de l’épreuve</a:t>
            </a:r>
            <a:endParaRPr lang="fr-F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50014830"/>
              </p:ext>
            </p:extLst>
          </p:nvPr>
        </p:nvGraphicFramePr>
        <p:xfrm>
          <a:off x="0" y="1784648"/>
          <a:ext cx="6858000" cy="61926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74496"/>
                <a:gridCol w="1881398"/>
                <a:gridCol w="1527983"/>
                <a:gridCol w="2174123"/>
              </a:tblGrid>
              <a:tr h="507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latin typeface="Times New Roman"/>
                          <a:ea typeface="Times New Roman"/>
                          <a:cs typeface="Times New Roman"/>
                        </a:rPr>
                        <a:t>QUALITE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>
                          <a:latin typeface="Times New Roman"/>
                          <a:ea typeface="Times New Roman"/>
                          <a:cs typeface="Times New Roman"/>
                        </a:rPr>
                        <a:t>NOM PRENOM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>
                          <a:latin typeface="Times New Roman"/>
                          <a:ea typeface="Times New Roman"/>
                          <a:cs typeface="Times New Roman"/>
                        </a:rPr>
                        <a:t>TELEPHONE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latin typeface="Times New Roman"/>
                          <a:ea typeface="Times New Roman"/>
                          <a:cs typeface="Times New Roman"/>
                        </a:rPr>
                        <a:t>ADRESSE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>
                          <a:latin typeface="Times New Roman"/>
                          <a:ea typeface="Times New Roman"/>
                          <a:cs typeface="Times New Roman"/>
                        </a:rPr>
                        <a:t>Organisateur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LE GALUDEC Vincent</a:t>
                      </a: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06 09 62 73 53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9,</a:t>
                      </a:r>
                      <a:r>
                        <a:rPr lang="fr-FR" sz="120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Résidence Belle Etole - AMBON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Responsable de la course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GUEGUEN</a:t>
                      </a:r>
                      <a:r>
                        <a:rPr lang="fr-FR" sz="120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Yannick</a:t>
                      </a: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07 76 32 52 23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65, boulevard de la </a:t>
                      </a:r>
                      <a:r>
                        <a:rPr lang="fr-FR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Guérinais</a:t>
                      </a:r>
                      <a:r>
                        <a:rPr lang="fr-FR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35000 RENNES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Responsable du service d’ordre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>
                          <a:latin typeface="Times New Roman"/>
                          <a:ea typeface="Times New Roman"/>
                          <a:cs typeface="Times New Roman"/>
                        </a:rPr>
                        <a:t>MORIO Jean Francois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06 72 95 04 20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Le petit Rulliac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56 890 St AVE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Poste de commandement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LE PETIT Yves</a:t>
                      </a: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200" i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06 70 64 36 68</a:t>
                      </a:r>
                      <a:endParaRPr lang="fr-FR" sz="1200" i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Beau Soleil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>
                          <a:latin typeface="Times New Roman"/>
                          <a:ea typeface="Times New Roman"/>
                          <a:cs typeface="Times New Roman"/>
                        </a:rPr>
                        <a:t>56 </a:t>
                      </a: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890 St AVE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Responsable des secours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LE PETIT Yves </a:t>
                      </a: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06 70 64 36 68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Beau</a:t>
                      </a:r>
                      <a:r>
                        <a:rPr lang="fr-FR" sz="120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Soleil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>
                          <a:latin typeface="Times New Roman"/>
                          <a:ea typeface="Times New Roman"/>
                          <a:cs typeface="Times New Roman"/>
                        </a:rPr>
                        <a:t>56 </a:t>
                      </a: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890 St AVE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958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Personne en charge de l’accueil et du guidage des services de sécurité et des secours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>
                          <a:latin typeface="Times New Roman"/>
                          <a:ea typeface="Times New Roman"/>
                          <a:cs typeface="Times New Roman"/>
                        </a:rPr>
                        <a:t>MORIO Jean Francois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06 72 95 04 20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Le petit Rulliac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56 890 St AVE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Médecin présent sur le site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>
                          <a:latin typeface="Times New Roman"/>
                          <a:ea typeface="Times New Roman"/>
                          <a:cs typeface="Times New Roman"/>
                        </a:rPr>
                        <a:t>Croix Rouge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0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Médecin de garde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53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Secouristes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02 97 46 11 11 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02 97 42 75 55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>
                          <a:latin typeface="Times New Roman"/>
                          <a:ea typeface="Times New Roman"/>
                          <a:cs typeface="Times New Roman"/>
                        </a:rPr>
                        <a:t>Ambulance </a:t>
                      </a:r>
                      <a:r>
                        <a:rPr lang="fr-FR" sz="12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PROVOST + Protection Civile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0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Ambulance 1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 dirty="0">
                          <a:latin typeface="Times New Roman"/>
                          <a:ea typeface="Times New Roman"/>
                          <a:cs typeface="Times New Roman"/>
                        </a:rPr>
                        <a:t>Ambulance PROVOST</a:t>
                      </a: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Standard de la Préfecture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02 97 54 84 00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0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Pompiers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0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SAMU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i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fr-F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0" y="1208584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Century Gothic" pitchFamily="34" charset="0"/>
              </a:rPr>
              <a:t>REPERTOIRE TELEPHONIQUE</a:t>
            </a:r>
            <a:endParaRPr lang="fr-FR" sz="1600" b="1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2520"/>
            <a:ext cx="6858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Souvenir Loïc LE FLOHIC</a:t>
            </a:r>
            <a:endParaRPr lang="fr-F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Image 3" descr="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8760" y="2792760"/>
            <a:ext cx="4464496" cy="66247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50" y="1856810"/>
            <a:ext cx="6016500" cy="1440000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822871" y="3496786"/>
            <a:ext cx="5212258" cy="1440000"/>
            <a:chOff x="822871" y="3569122"/>
            <a:chExt cx="5212258" cy="144000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871" y="3569122"/>
              <a:ext cx="2103806" cy="1440000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9548" y="3569122"/>
              <a:ext cx="2285581" cy="1440000"/>
            </a:xfrm>
            <a:prstGeom prst="rect">
              <a:avLst/>
            </a:prstGeom>
          </p:spPr>
        </p:pic>
      </p:grpSp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269" y="5136762"/>
            <a:ext cx="4311463" cy="1080000"/>
          </a:xfrm>
          <a:prstGeom prst="rect">
            <a:avLst/>
          </a:prstGeom>
        </p:spPr>
      </p:pic>
      <p:grpSp>
        <p:nvGrpSpPr>
          <p:cNvPr id="13" name="Groupe 12"/>
          <p:cNvGrpSpPr/>
          <p:nvPr/>
        </p:nvGrpSpPr>
        <p:grpSpPr>
          <a:xfrm>
            <a:off x="742954" y="6416738"/>
            <a:ext cx="5372093" cy="1440000"/>
            <a:chOff x="742954" y="6550310"/>
            <a:chExt cx="5372093" cy="1440000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954" y="6550310"/>
              <a:ext cx="2491824" cy="1440000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732" y="6550310"/>
              <a:ext cx="2137315" cy="1440000"/>
            </a:xfrm>
            <a:prstGeom prst="rect">
              <a:avLst/>
            </a:prstGeom>
          </p:spPr>
        </p:pic>
      </p:grpSp>
      <p:grpSp>
        <p:nvGrpSpPr>
          <p:cNvPr id="14" name="Groupe 13"/>
          <p:cNvGrpSpPr/>
          <p:nvPr/>
        </p:nvGrpSpPr>
        <p:grpSpPr>
          <a:xfrm>
            <a:off x="536590" y="8056714"/>
            <a:ext cx="5784821" cy="1080000"/>
            <a:chOff x="536589" y="8603596"/>
            <a:chExt cx="5784821" cy="1080000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589" y="8603596"/>
              <a:ext cx="1633576" cy="1080000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174" y="8603596"/>
              <a:ext cx="1527236" cy="1080000"/>
            </a:xfrm>
            <a:prstGeom prst="rect">
              <a:avLst/>
            </a:prstGeom>
          </p:spPr>
        </p:pic>
        <p:pic>
          <p:nvPicPr>
            <p:cNvPr id="1026" name="Picture 2" descr="Afficher l'image d'origine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6754" y="8603596"/>
              <a:ext cx="1550831" cy="1080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316906" y="825837"/>
            <a:ext cx="6224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kern="0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a typeface="Times New Roman" pitchFamily="18" charset="0"/>
                <a:cs typeface="Tahoma" pitchFamily="34" charset="0"/>
              </a:rPr>
              <a:t>Le Véloce </a:t>
            </a:r>
            <a:r>
              <a:rPr lang="fr-FR" sz="2400" kern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a typeface="Times New Roman" pitchFamily="18" charset="0"/>
                <a:cs typeface="Tahoma" pitchFamily="34" charset="0"/>
              </a:rPr>
              <a:t>Vannetais </a:t>
            </a:r>
            <a:r>
              <a:rPr lang="fr-FR" sz="2400" kern="0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a typeface="Times New Roman" pitchFamily="18" charset="0"/>
                <a:cs typeface="Tahoma" pitchFamily="34" charset="0"/>
              </a:rPr>
              <a:t>Cyclisme</a:t>
            </a:r>
            <a:endParaRPr lang="fr-FR" sz="2400" kern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kern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a typeface="Times New Roman" pitchFamily="18" charset="0"/>
                <a:cs typeface="Tahoma" pitchFamily="34" charset="0"/>
              </a:rPr>
              <a:t>… et </a:t>
            </a:r>
            <a:r>
              <a:rPr lang="fr-FR" sz="2400" kern="0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a typeface="Times New Roman" pitchFamily="18" charset="0"/>
                <a:cs typeface="Tahoma" pitchFamily="34" charset="0"/>
              </a:rPr>
              <a:t>ses partenaires </a:t>
            </a:r>
            <a:r>
              <a:rPr lang="fr-FR" sz="2400" kern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a typeface="Times New Roman" pitchFamily="18" charset="0"/>
                <a:cs typeface="Tahoma" pitchFamily="34" charset="0"/>
              </a:rPr>
              <a:t>2017</a:t>
            </a:r>
            <a:endParaRPr lang="fr-FR" sz="2400" kern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186481" y="9336690"/>
            <a:ext cx="2485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www.velocevannetais.fr</a:t>
            </a:r>
            <a:endParaRPr lang="fr-FR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DSC_0458_v6.jpg"/>
          <p:cNvPicPr>
            <a:picLocks noChangeAspect="1"/>
          </p:cNvPicPr>
          <p:nvPr/>
        </p:nvPicPr>
        <p:blipFill>
          <a:blip r:embed="rId3" cstate="print">
            <a:lum bright="59000" contrast="-10000"/>
          </a:blip>
          <a:stretch>
            <a:fillRect/>
          </a:stretch>
        </p:blipFill>
        <p:spPr>
          <a:xfrm>
            <a:off x="0" y="5259705"/>
            <a:ext cx="6858000" cy="464629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6652" y="131259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0" y="113657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ORGANISATION</a:t>
            </a:r>
            <a:endParaRPr lang="fr-FR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332656" y="1784648"/>
            <a:ext cx="685800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i="1" u="sng" dirty="0" smtClean="0">
                <a:latin typeface="Century Gothic" pitchFamily="34" charset="0"/>
              </a:rPr>
              <a:t>DIRECTION</a:t>
            </a:r>
            <a:endParaRPr lang="fr-FR" sz="1400" b="1" dirty="0" smtClean="0">
              <a:latin typeface="Century Gothic" pitchFamily="34" charset="0"/>
            </a:endParaRPr>
          </a:p>
          <a:p>
            <a:r>
              <a:rPr lang="fr-FR" sz="1400" dirty="0" smtClean="0">
                <a:latin typeface="Century Gothic" pitchFamily="34" charset="0"/>
              </a:rPr>
              <a:t> </a:t>
            </a:r>
            <a:r>
              <a:rPr lang="fr-FR" sz="1400" b="1" dirty="0" smtClean="0">
                <a:latin typeface="Century Gothic" pitchFamily="34" charset="0"/>
              </a:rPr>
              <a:t>                  Organisation VELOCE VANNETAIS CYCLISME </a:t>
            </a:r>
          </a:p>
          <a:p>
            <a:r>
              <a:rPr lang="fr-FR" sz="1400" b="1" dirty="0" smtClean="0">
                <a:latin typeface="Century Gothic" pitchFamily="34" charset="0"/>
              </a:rPr>
              <a:t>    Avec la collaboration du CLUB CYCLO  SAINT AVE et U.S.LA GACILLY</a:t>
            </a:r>
          </a:p>
          <a:p>
            <a:endParaRPr lang="fr-FR" sz="1400" b="1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Président Comité Organisation		: Vincent LE GALUDEC</a:t>
            </a:r>
          </a:p>
          <a:p>
            <a:r>
              <a:rPr lang="fr-FR" sz="1400" b="1" dirty="0" smtClean="0">
                <a:latin typeface="Century Gothic" pitchFamily="34" charset="0"/>
              </a:rPr>
              <a:t>Président du Véloce Vannetais Cyclisme   : Yannick GUEGUEN</a:t>
            </a:r>
          </a:p>
          <a:p>
            <a:r>
              <a:rPr lang="fr-FR" sz="1400" b="1" dirty="0" smtClean="0">
                <a:latin typeface="Century Gothic" pitchFamily="34" charset="0"/>
              </a:rPr>
              <a:t>Secrétaire		                                     : Patrick NEDELEC</a:t>
            </a:r>
          </a:p>
          <a:p>
            <a:r>
              <a:rPr lang="fr-FR" sz="1400" b="1" dirty="0" smtClean="0">
                <a:latin typeface="Century Gothic" pitchFamily="34" charset="0"/>
              </a:rPr>
              <a:t>Trésorière				: Micheline LE MOIGNE</a:t>
            </a:r>
          </a:p>
          <a:p>
            <a:r>
              <a:rPr lang="fr-FR" sz="1400" b="1" dirty="0" smtClean="0">
                <a:latin typeface="Century Gothic" pitchFamily="34" charset="0"/>
              </a:rPr>
              <a:t>Président des </a:t>
            </a:r>
            <a:r>
              <a:rPr lang="fr-FR" sz="1400" b="1" dirty="0" err="1" smtClean="0">
                <a:latin typeface="Century Gothic" pitchFamily="34" charset="0"/>
              </a:rPr>
              <a:t>cyclos</a:t>
            </a:r>
            <a:r>
              <a:rPr lang="fr-FR" sz="1400" b="1" dirty="0" smtClean="0">
                <a:latin typeface="Century Gothic" pitchFamily="34" charset="0"/>
              </a:rPr>
              <a:t> de St </a:t>
            </a:r>
            <a:r>
              <a:rPr lang="fr-FR" sz="1400" b="1" dirty="0" err="1" smtClean="0">
                <a:latin typeface="Century Gothic" pitchFamily="34" charset="0"/>
              </a:rPr>
              <a:t>Avé</a:t>
            </a:r>
            <a:r>
              <a:rPr lang="fr-FR" sz="1400" b="1" dirty="0" smtClean="0">
                <a:latin typeface="Century Gothic" pitchFamily="34" charset="0"/>
              </a:rPr>
              <a:t>                     : Eric LE GAC</a:t>
            </a:r>
          </a:p>
          <a:p>
            <a:r>
              <a:rPr lang="fr-FR" sz="1400" b="1" dirty="0" smtClean="0">
                <a:latin typeface="Century Gothic" pitchFamily="34" charset="0"/>
              </a:rPr>
              <a:t>Responsable Commission Rte Bretonne       :Jean François MORIO</a:t>
            </a:r>
          </a:p>
          <a:p>
            <a:r>
              <a:rPr lang="fr-FR" sz="1400" b="1" dirty="0" smtClean="0">
                <a:latin typeface="Century Gothic" pitchFamily="34" charset="0"/>
              </a:rPr>
              <a:t>Invité d'honneur			: Pascal Lino</a:t>
            </a:r>
            <a:endParaRPr lang="fr-FR" sz="1400" b="1" strike="sngStrike" dirty="0" smtClean="0">
              <a:latin typeface="Century Gothic" pitchFamily="34" charset="0"/>
            </a:endParaRPr>
          </a:p>
          <a:p>
            <a:endParaRPr lang="fr-FR" sz="1400" dirty="0" smtClean="0">
              <a:latin typeface="Century Gothic" pitchFamily="34" charset="0"/>
            </a:endParaRPr>
          </a:p>
          <a:p>
            <a:r>
              <a:rPr lang="fr-FR" sz="1400" b="1" i="1" u="sng" dirty="0" smtClean="0">
                <a:latin typeface="Century Gothic" pitchFamily="34" charset="0"/>
              </a:rPr>
              <a:t>COURSE</a:t>
            </a:r>
            <a:endParaRPr lang="fr-FR" sz="1400" b="1" dirty="0" smtClean="0">
              <a:latin typeface="Century Gothic" pitchFamily="34" charset="0"/>
            </a:endParaRPr>
          </a:p>
          <a:p>
            <a:r>
              <a:rPr lang="fr-FR" sz="1400" dirty="0" smtClean="0">
                <a:latin typeface="Century Gothic" pitchFamily="34" charset="0"/>
              </a:rPr>
              <a:t> </a:t>
            </a:r>
            <a:r>
              <a:rPr lang="fr-FR" sz="1400" b="1" dirty="0" smtClean="0">
                <a:latin typeface="Century Gothic" pitchFamily="34" charset="0"/>
              </a:rPr>
              <a:t>Président du Jury et Directeur de Course	:</a:t>
            </a:r>
            <a:endParaRPr lang="fr-FR" sz="1400" b="1" strike="sngStrike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Arbitre 1				:</a:t>
            </a:r>
            <a:endParaRPr lang="fr-FR" sz="1400" b="1" strike="sngStrike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Arbitre 2				:</a:t>
            </a:r>
            <a:endParaRPr lang="fr-FR" sz="1400" b="1" strike="sngStrike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Arbitre Moto 1			:</a:t>
            </a:r>
            <a:endParaRPr lang="fr-FR" sz="1400" b="1" strike="sngStrike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Arbitre Moto 2			:</a:t>
            </a:r>
            <a:endParaRPr lang="fr-FR" sz="1400" b="1" strike="sngStrike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Juge à l'arrivée			:</a:t>
            </a:r>
            <a:endParaRPr lang="fr-FR" sz="1400" b="1" strike="sngStrike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Médecin				: Dr PHILIPPON</a:t>
            </a:r>
          </a:p>
          <a:p>
            <a:r>
              <a:rPr lang="fr-FR" sz="1400" b="1" dirty="0" smtClean="0">
                <a:latin typeface="Century Gothic" pitchFamily="34" charset="0"/>
              </a:rPr>
              <a:t>Ambulance			: Ambulance PROVOST</a:t>
            </a:r>
          </a:p>
          <a:p>
            <a:r>
              <a:rPr lang="fr-FR" sz="1400" b="1" dirty="0" smtClean="0">
                <a:latin typeface="Century Gothic" pitchFamily="34" charset="0"/>
              </a:rPr>
              <a:t>Encadrement – Sécurité (motards)	: A.B.E.C.</a:t>
            </a:r>
          </a:p>
          <a:p>
            <a:r>
              <a:rPr lang="fr-FR" sz="1400" b="1" dirty="0" smtClean="0">
                <a:latin typeface="Century Gothic" pitchFamily="34" charset="0"/>
              </a:rPr>
              <a:t>Radio  -  Téléphone			: Hermine Service Course</a:t>
            </a:r>
          </a:p>
          <a:p>
            <a:r>
              <a:rPr lang="fr-FR" sz="1400" b="1" dirty="0" smtClean="0">
                <a:latin typeface="Century Gothic" pitchFamily="34" charset="0"/>
              </a:rPr>
              <a:t>Animateurs			: Damien MARTIN &amp; JY LE PORHO</a:t>
            </a:r>
            <a:endParaRPr lang="fr-FR" sz="14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Caméra finish			: Reynald BLAIS</a:t>
            </a:r>
          </a:p>
          <a:p>
            <a:r>
              <a:rPr lang="fr-FR" sz="1400" b="1" dirty="0" smtClean="0">
                <a:latin typeface="Century Gothic" pitchFamily="34" charset="0"/>
              </a:rPr>
              <a:t>Informatique			: Anne Catherine TINTINGER</a:t>
            </a:r>
          </a:p>
          <a:p>
            <a:pPr lvl="2"/>
            <a:endParaRPr lang="fr-FR" sz="1300" b="1" dirty="0" smtClean="0">
              <a:latin typeface="Century Gothic" pitchFamily="34" charset="0"/>
            </a:endParaRPr>
          </a:p>
          <a:p>
            <a:pPr lvl="2"/>
            <a:r>
              <a:rPr lang="fr-FR" sz="1300" b="1" dirty="0" smtClean="0">
                <a:latin typeface="Century Gothic" pitchFamily="34" charset="0"/>
              </a:rPr>
              <a:t>Secours	: CHBA VANNES 	02.97.01.41.41</a:t>
            </a:r>
          </a:p>
          <a:p>
            <a:pPr lvl="2"/>
            <a:r>
              <a:rPr lang="fr-FR" sz="1300" dirty="0" smtClean="0">
                <a:latin typeface="Century Gothic" pitchFamily="34" charset="0"/>
              </a:rPr>
              <a:t>	: </a:t>
            </a:r>
            <a:r>
              <a:rPr lang="fr-FR" sz="1300" b="1" dirty="0" smtClean="0">
                <a:latin typeface="Century Gothic" pitchFamily="34" charset="0"/>
              </a:rPr>
              <a:t>HOPITAL DE REDON	02.99.71.71.71</a:t>
            </a:r>
          </a:p>
          <a:p>
            <a:pPr lvl="2"/>
            <a:r>
              <a:rPr lang="fr-FR" sz="1300" b="1" dirty="0" smtClean="0">
                <a:latin typeface="Century Gothic" pitchFamily="34" charset="0"/>
              </a:rPr>
              <a:t>	: CLINIQUE OCEANE   0826.39.99.26</a:t>
            </a:r>
            <a:endParaRPr lang="fr-FR" dirty="0"/>
          </a:p>
        </p:txBody>
      </p:sp>
      <p:pic>
        <p:nvPicPr>
          <p:cNvPr id="14" name="Image 13" descr="Logo-hopit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2976" y="8553400"/>
            <a:ext cx="998243" cy="80611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/>
          <p:cNvSpPr txBox="1"/>
          <p:nvPr/>
        </p:nvSpPr>
        <p:spPr>
          <a:xfrm>
            <a:off x="0" y="593181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L’INVITE d’HONNEUR 2017 :</a:t>
            </a:r>
          </a:p>
          <a:p>
            <a:pPr algn="ctr"/>
            <a:r>
              <a:rPr lang="fr-FR" sz="2400" b="1" dirty="0" smtClean="0"/>
              <a:t>Pascal LINO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289244" y="6713807"/>
            <a:ext cx="62795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Palmarès Route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5</a:t>
            </a:r>
            <a:r>
              <a:rPr lang="fr-FR" sz="1400" baseline="30000" dirty="0" smtClean="0"/>
              <a:t>e</a:t>
            </a:r>
            <a:r>
              <a:rPr lang="fr-FR" sz="1400" dirty="0" smtClean="0"/>
              <a:t> du tour de France 1992 (11 jours Maillot Jaune)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Etape du tour de France 1993 (Montpellier)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Tour de la communauté Européenne 1989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Coupe de France 1998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Paris Camembert 1998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2</a:t>
            </a:r>
            <a:r>
              <a:rPr lang="fr-FR" sz="1400" baseline="30000" dirty="0" smtClean="0"/>
              <a:t>e</a:t>
            </a:r>
            <a:r>
              <a:rPr lang="fr-FR" sz="1400" dirty="0" smtClean="0"/>
              <a:t> du Critérium international 1989, 3</a:t>
            </a:r>
            <a:r>
              <a:rPr lang="fr-FR" sz="1400" baseline="30000" dirty="0" smtClean="0"/>
              <a:t>e</a:t>
            </a:r>
            <a:r>
              <a:rPr lang="fr-FR" sz="1400" dirty="0" smtClean="0"/>
              <a:t> en 1997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6</a:t>
            </a:r>
            <a:r>
              <a:rPr lang="fr-FR" sz="1400" baseline="30000" dirty="0" smtClean="0"/>
              <a:t>e</a:t>
            </a:r>
            <a:r>
              <a:rPr lang="fr-FR" sz="1400" dirty="0" smtClean="0"/>
              <a:t> de la flèche Wallonne 1997</a:t>
            </a:r>
          </a:p>
          <a:p>
            <a:endParaRPr lang="fr-FR" sz="1400" dirty="0" smtClean="0"/>
          </a:p>
          <a:p>
            <a:r>
              <a:rPr lang="fr-FR" sz="1400" dirty="0" smtClean="0"/>
              <a:t>Palmarès Piste</a:t>
            </a: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Médaillé de bronze de la course aux points </a:t>
            </a:r>
            <a:r>
              <a:rPr lang="fr-FR" sz="1400" dirty="0" smtClean="0"/>
              <a:t>amateurs aux Championnats </a:t>
            </a:r>
            <a:r>
              <a:rPr lang="fr-FR" sz="1400" dirty="0"/>
              <a:t>du </a:t>
            </a:r>
            <a:r>
              <a:rPr lang="fr-FR" sz="1400" dirty="0" smtClean="0"/>
              <a:t>monde amateurs sur piste (Vienne 1987)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Champion de France de poursuite </a:t>
            </a:r>
            <a:r>
              <a:rPr lang="fr-FR" sz="1400" dirty="0" smtClean="0"/>
              <a:t>amateurs (1987)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4</a:t>
            </a:r>
            <a:r>
              <a:rPr lang="fr-FR" sz="1400" baseline="30000" dirty="0" smtClean="0"/>
              <a:t>ème</a:t>
            </a:r>
            <a:r>
              <a:rPr lang="fr-FR" sz="1400" dirty="0" smtClean="0"/>
              <a:t> de la Poursuite aux Jeux Olympiques (Séoul 1988)</a:t>
            </a:r>
            <a:endParaRPr lang="fr-FR" sz="1400" dirty="0"/>
          </a:p>
        </p:txBody>
      </p:sp>
      <p:grpSp>
        <p:nvGrpSpPr>
          <p:cNvPr id="3" name="Groupe 2"/>
          <p:cNvGrpSpPr/>
          <p:nvPr/>
        </p:nvGrpSpPr>
        <p:grpSpPr>
          <a:xfrm>
            <a:off x="0" y="1507826"/>
            <a:ext cx="6858000" cy="5122333"/>
            <a:chOff x="0" y="4783667"/>
            <a:chExt cx="6858000" cy="5122333"/>
          </a:xfrm>
        </p:grpSpPr>
        <p:pic>
          <p:nvPicPr>
            <p:cNvPr id="11" name="Image 10" descr="IMG_0578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4783667"/>
              <a:ext cx="6858000" cy="5122333"/>
            </a:xfrm>
            <a:prstGeom prst="rect">
              <a:avLst/>
            </a:prstGeom>
          </p:spPr>
        </p:pic>
        <p:pic>
          <p:nvPicPr>
            <p:cNvPr id="2053" name="Picture 5" descr="Afficher l'image d'origin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391200"/>
              <a:ext cx="2274474" cy="15148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DSC_0458_v6.jpg"/>
          <p:cNvPicPr>
            <a:picLocks noChangeAspect="1"/>
          </p:cNvPicPr>
          <p:nvPr/>
        </p:nvPicPr>
        <p:blipFill>
          <a:blip r:embed="rId3" cstate="print">
            <a:lum bright="59000" contrast="-10000"/>
          </a:blip>
          <a:stretch>
            <a:fillRect/>
          </a:stretch>
        </p:blipFill>
        <p:spPr>
          <a:xfrm>
            <a:off x="0" y="5259705"/>
            <a:ext cx="6858000" cy="464629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6652" y="1424608"/>
            <a:ext cx="630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88640" y="920552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EPREUVE OUVERTE AUX ELITES, CATEGORIES 1 ET 2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260648" y="1424609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2818FC"/>
                </a:solidFill>
              </a:rPr>
              <a:t>109 KMS 200 EN LIGNE + 7 TOURS DE 5 KM 500 soit 147 KM 700</a:t>
            </a:r>
          </a:p>
          <a:p>
            <a:pPr algn="ctr"/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88640" y="2360712"/>
            <a:ext cx="6480720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sz="1100" b="1" dirty="0" smtClean="0">
                <a:latin typeface="Century Gothic" pitchFamily="34" charset="0"/>
              </a:rPr>
              <a:t>EPREUVE : 37</a:t>
            </a:r>
            <a:r>
              <a:rPr lang="fr-FR" sz="1100" b="1" baseline="30000" dirty="0" smtClean="0">
                <a:latin typeface="Century Gothic" pitchFamily="34" charset="0"/>
              </a:rPr>
              <a:t>ème</a:t>
            </a:r>
            <a:r>
              <a:rPr lang="fr-FR" sz="1100" b="1" dirty="0" smtClean="0">
                <a:latin typeface="Century Gothic" pitchFamily="34" charset="0"/>
              </a:rPr>
              <a:t> ROUTE BRETONNE 	CLASSE 12-1</a:t>
            </a:r>
          </a:p>
          <a:p>
            <a:r>
              <a:rPr lang="fr-FR" sz="1100" b="1" dirty="0" smtClean="0">
                <a:latin typeface="Century Gothic" pitchFamily="34" charset="0"/>
              </a:rPr>
              <a:t>  </a:t>
            </a:r>
          </a:p>
          <a:p>
            <a:r>
              <a:rPr lang="fr-FR" sz="1100" b="1" dirty="0" smtClean="0">
                <a:latin typeface="Century Gothic" pitchFamily="34" charset="0"/>
              </a:rPr>
              <a:t> </a:t>
            </a:r>
          </a:p>
          <a:p>
            <a:r>
              <a:rPr lang="fr-FR" sz="1100" b="1" dirty="0" smtClean="0">
                <a:latin typeface="Century Gothic" pitchFamily="34" charset="0"/>
              </a:rPr>
              <a:t>LIEU DE RASSEMBLEMENT : 		DEPART  &gt; LA GACILLY</a:t>
            </a:r>
          </a:p>
          <a:p>
            <a:r>
              <a:rPr lang="fr-FR" sz="1100" b="1" dirty="0" smtClean="0">
                <a:latin typeface="Century Gothic" pitchFamily="34" charset="0"/>
              </a:rPr>
              <a:t> </a:t>
            </a:r>
          </a:p>
          <a:p>
            <a:endParaRPr lang="fr-FR" sz="1100" b="1" dirty="0" smtClean="0">
              <a:latin typeface="Century Gothic" pitchFamily="34" charset="0"/>
            </a:endParaRPr>
          </a:p>
          <a:p>
            <a:r>
              <a:rPr lang="fr-FR" sz="1100" b="1" dirty="0" smtClean="0">
                <a:latin typeface="Century Gothic" pitchFamily="34" charset="0"/>
              </a:rPr>
              <a:t>	 		ARRIVEE &gt; SAINT AVE</a:t>
            </a:r>
          </a:p>
          <a:p>
            <a:r>
              <a:rPr lang="fr-FR" sz="1100" b="1" dirty="0" smtClean="0">
                <a:latin typeface="Century Gothic" pitchFamily="34" charset="0"/>
              </a:rPr>
              <a:t> </a:t>
            </a:r>
          </a:p>
          <a:p>
            <a:r>
              <a:rPr lang="fr-FR" sz="1100" b="1" dirty="0" smtClean="0">
                <a:latin typeface="Century Gothic" pitchFamily="34" charset="0"/>
              </a:rPr>
              <a:t> </a:t>
            </a:r>
          </a:p>
          <a:p>
            <a:r>
              <a:rPr lang="fr-FR" sz="1100" b="1" dirty="0" smtClean="0">
                <a:latin typeface="Century Gothic" pitchFamily="34" charset="0"/>
              </a:rPr>
              <a:t>12h00         PERMANENCE DE DEPART ET DOSSARDS : SALLE DES FETES (Route de </a:t>
            </a:r>
            <a:r>
              <a:rPr lang="fr-FR" sz="1100" b="1" dirty="0" err="1" smtClean="0">
                <a:latin typeface="Century Gothic" pitchFamily="34" charset="0"/>
              </a:rPr>
              <a:t>Carentoir</a:t>
            </a:r>
            <a:r>
              <a:rPr lang="fr-FR" sz="1100" b="1" dirty="0" smtClean="0">
                <a:latin typeface="Century Gothic" pitchFamily="34" charset="0"/>
              </a:rPr>
              <a:t>)</a:t>
            </a:r>
          </a:p>
          <a:p>
            <a:r>
              <a:rPr lang="fr-FR" sz="1100" b="1" dirty="0" smtClean="0">
                <a:latin typeface="Century Gothic" pitchFamily="34" charset="0"/>
              </a:rPr>
              <a:t>  </a:t>
            </a:r>
          </a:p>
          <a:p>
            <a:r>
              <a:rPr lang="fr-FR" sz="1100" b="1" dirty="0" smtClean="0">
                <a:latin typeface="Century Gothic" pitchFamily="34" charset="0"/>
              </a:rPr>
              <a:t>12h15         REUNION DES DIRECTEURS SPORTIFS 	</a:t>
            </a:r>
          </a:p>
          <a:p>
            <a:r>
              <a:rPr lang="fr-FR" sz="1100" b="1" dirty="0" smtClean="0">
                <a:latin typeface="Century Gothic" pitchFamily="34" charset="0"/>
              </a:rPr>
              <a:t> </a:t>
            </a:r>
          </a:p>
          <a:p>
            <a:r>
              <a:rPr lang="fr-FR" sz="1100" b="1" dirty="0" smtClean="0">
                <a:latin typeface="Century Gothic" pitchFamily="34" charset="0"/>
              </a:rPr>
              <a:t>13h00         APPEL DES COUREURS	</a:t>
            </a:r>
          </a:p>
          <a:p>
            <a:r>
              <a:rPr lang="fr-FR" sz="1100" b="1" dirty="0" smtClean="0">
                <a:latin typeface="Century Gothic" pitchFamily="34" charset="0"/>
              </a:rPr>
              <a:t>  </a:t>
            </a:r>
          </a:p>
          <a:p>
            <a:r>
              <a:rPr lang="fr-FR" sz="1100" b="1" dirty="0" smtClean="0">
                <a:latin typeface="Century Gothic" pitchFamily="34" charset="0"/>
              </a:rPr>
              <a:t>13h15         DEPART EN GROUPE 	</a:t>
            </a:r>
          </a:p>
          <a:p>
            <a:r>
              <a:rPr lang="fr-FR" sz="1100" b="1" dirty="0" smtClean="0">
                <a:latin typeface="Century Gothic" pitchFamily="34" charset="0"/>
              </a:rPr>
              <a:t>  </a:t>
            </a:r>
          </a:p>
          <a:p>
            <a:r>
              <a:rPr lang="fr-FR" sz="1100" b="1" dirty="0" smtClean="0">
                <a:latin typeface="Century Gothic" pitchFamily="34" charset="0"/>
              </a:rPr>
              <a:t>13h25         DEPART LANCE	</a:t>
            </a:r>
          </a:p>
          <a:p>
            <a:r>
              <a:rPr lang="fr-FR" sz="1100" b="1" dirty="0" smtClean="0">
                <a:latin typeface="Century Gothic" pitchFamily="34" charset="0"/>
              </a:rPr>
              <a:t> </a:t>
            </a:r>
          </a:p>
          <a:p>
            <a:r>
              <a:rPr lang="fr-FR" sz="1100" b="1" dirty="0" smtClean="0">
                <a:latin typeface="Century Gothic" pitchFamily="34" charset="0"/>
              </a:rPr>
              <a:t>  </a:t>
            </a:r>
          </a:p>
          <a:p>
            <a:r>
              <a:rPr lang="fr-FR" sz="1100" b="1" dirty="0" smtClean="0">
                <a:latin typeface="Century Gothic" pitchFamily="34" charset="0"/>
              </a:rPr>
              <a:t>Pour les bénévoles et commissaires uniquement, un car est à leur disposition à 10h face à la Mairie de Saint AVE pour aller à LA GACILLY. Le repas du midi sera donné dans la Salle des Fêtes de LA GACILLY à 11H</a:t>
            </a:r>
          </a:p>
          <a:p>
            <a:r>
              <a:rPr lang="fr-FR" sz="1100" b="1" dirty="0" smtClean="0">
                <a:latin typeface="Century Gothic" pitchFamily="34" charset="0"/>
              </a:rPr>
              <a:t> </a:t>
            </a:r>
          </a:p>
          <a:p>
            <a:r>
              <a:rPr lang="fr-FR" sz="1100" b="1" dirty="0" smtClean="0">
                <a:latin typeface="Century Gothic" pitchFamily="34" charset="0"/>
              </a:rPr>
              <a:t>  </a:t>
            </a:r>
          </a:p>
          <a:p>
            <a:r>
              <a:rPr lang="fr-FR" sz="1100" b="1" u="sng" dirty="0" smtClean="0">
                <a:latin typeface="Century Gothic" pitchFamily="34" charset="0"/>
              </a:rPr>
              <a:t>CORRESPONDANT </a:t>
            </a:r>
            <a:r>
              <a:rPr lang="fr-FR" sz="1100" b="1" dirty="0" smtClean="0">
                <a:latin typeface="Century Gothic" pitchFamily="34" charset="0"/>
              </a:rPr>
              <a:t>       Patrick NEDELEC</a:t>
            </a:r>
          </a:p>
          <a:p>
            <a:r>
              <a:rPr lang="fr-FR" sz="1100" b="1" dirty="0" smtClean="0">
                <a:latin typeface="Century Gothic" pitchFamily="34" charset="0"/>
              </a:rPr>
              <a:t>	               Secrétaire du Véloce Vannetais Cyclisme</a:t>
            </a:r>
          </a:p>
          <a:p>
            <a:r>
              <a:rPr lang="fr-FR" sz="1100" b="1" dirty="0" smtClean="0">
                <a:latin typeface="Century Gothic" pitchFamily="34" charset="0"/>
              </a:rPr>
              <a:t>	               3 Rue Jean </a:t>
            </a:r>
            <a:r>
              <a:rPr lang="fr-FR" sz="1100" b="1" dirty="0" err="1" smtClean="0">
                <a:latin typeface="Century Gothic" pitchFamily="34" charset="0"/>
              </a:rPr>
              <a:t>Laviquel</a:t>
            </a:r>
            <a:endParaRPr lang="fr-FR" sz="1100" b="1" dirty="0" smtClean="0">
              <a:latin typeface="Century Gothic" pitchFamily="34" charset="0"/>
            </a:endParaRPr>
          </a:p>
          <a:p>
            <a:r>
              <a:rPr lang="fr-FR" sz="1100" b="1" dirty="0" smtClean="0">
                <a:latin typeface="Century Gothic" pitchFamily="34" charset="0"/>
              </a:rPr>
              <a:t>	               56890 ST AVE</a:t>
            </a:r>
          </a:p>
          <a:p>
            <a:r>
              <a:rPr lang="fr-FR" sz="1100" b="1" dirty="0" smtClean="0">
                <a:latin typeface="Century Gothic" pitchFamily="34" charset="0"/>
              </a:rPr>
              <a:t>	               06-78-33-89-58</a:t>
            </a:r>
          </a:p>
          <a:p>
            <a:r>
              <a:rPr lang="fr-FR" sz="1100" b="1" dirty="0" smtClean="0">
                <a:latin typeface="Century Gothic" pitchFamily="34" charset="0"/>
              </a:rPr>
              <a:t>	               patricknedelec@dbmail.com</a:t>
            </a:r>
          </a:p>
          <a:p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DSC_0458_v6.jpg"/>
          <p:cNvPicPr>
            <a:picLocks noChangeAspect="1"/>
          </p:cNvPicPr>
          <p:nvPr/>
        </p:nvPicPr>
        <p:blipFill>
          <a:blip r:embed="rId3" cstate="print">
            <a:lum bright="59000" contrast="-10000"/>
          </a:blip>
          <a:stretch>
            <a:fillRect/>
          </a:stretch>
        </p:blipFill>
        <p:spPr>
          <a:xfrm>
            <a:off x="0" y="5259705"/>
            <a:ext cx="6858000" cy="464629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6652" y="1424608"/>
            <a:ext cx="630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16632" y="776536"/>
            <a:ext cx="6741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VEHICULES sur la Course en ligne</a:t>
            </a:r>
            <a:endParaRPr lang="fr-FR" sz="2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0" y="1424608"/>
            <a:ext cx="6858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pPr lvl="0"/>
            <a:r>
              <a:rPr lang="fr-FR" dirty="0" smtClean="0">
                <a:latin typeface="Century Gothic" pitchFamily="34" charset="0"/>
              </a:rPr>
              <a:t> </a:t>
            </a:r>
            <a:r>
              <a:rPr lang="fr-FR" b="1" u="sng" dirty="0" smtClean="0">
                <a:latin typeface="Century Gothic" pitchFamily="34" charset="0"/>
              </a:rPr>
              <a:t>A L’AVANT DE LA COURSE</a:t>
            </a:r>
            <a:endParaRPr lang="fr-FR" dirty="0" smtClean="0">
              <a:latin typeface="Century Gothic" pitchFamily="34" charset="0"/>
            </a:endParaRPr>
          </a:p>
          <a:p>
            <a:r>
              <a:rPr lang="fr-FR" dirty="0" smtClean="0">
                <a:latin typeface="Century Gothic" pitchFamily="34" charset="0"/>
              </a:rPr>
              <a:t> </a:t>
            </a:r>
          </a:p>
          <a:p>
            <a:r>
              <a:rPr lang="fr-FR" sz="1400" b="1" dirty="0" smtClean="0">
                <a:latin typeface="Century Gothic" pitchFamily="34" charset="0"/>
              </a:rPr>
              <a:t>1 </a:t>
            </a:r>
            <a:r>
              <a:rPr lang="fr-FR" sz="1400" dirty="0" smtClean="0">
                <a:latin typeface="Century Gothic" pitchFamily="34" charset="0"/>
              </a:rPr>
              <a:t> Voiture ouvreuse  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Sarl </a:t>
            </a:r>
            <a:r>
              <a:rPr lang="fr-FR" sz="1400" b="1" dirty="0" err="1" smtClean="0">
                <a:solidFill>
                  <a:srgbClr val="002060"/>
                </a:solidFill>
                <a:latin typeface="Century Gothic" pitchFamily="34" charset="0"/>
              </a:rPr>
              <a:t>Tintinger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 Pascal</a:t>
            </a:r>
            <a:r>
              <a:rPr lang="fr-FR" sz="1400" dirty="0" smtClean="0">
                <a:latin typeface="Century Gothic" pitchFamily="34" charset="0"/>
              </a:rPr>
              <a:t>:	   : </a:t>
            </a:r>
            <a:r>
              <a:rPr lang="fr-FR" sz="1400" b="1" dirty="0" smtClean="0">
                <a:latin typeface="Century Gothic" pitchFamily="34" charset="0"/>
              </a:rPr>
              <a:t>L. TINTINGER – J.GUILLO</a:t>
            </a:r>
          </a:p>
          <a:p>
            <a:r>
              <a:rPr lang="fr-FR" sz="1400" b="1" dirty="0" smtClean="0">
                <a:latin typeface="Century Gothic" pitchFamily="34" charset="0"/>
              </a:rPr>
              <a:t>2</a:t>
            </a:r>
            <a:r>
              <a:rPr lang="fr-FR" sz="1400" dirty="0" smtClean="0">
                <a:latin typeface="Century Gothic" pitchFamily="34" charset="0"/>
              </a:rPr>
              <a:t>  Voiture Directeur Organisation 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308 </a:t>
            </a:r>
            <a:r>
              <a:rPr lang="fr-FR" sz="1400" dirty="0" smtClean="0">
                <a:latin typeface="Century Gothic" pitchFamily="34" charset="0"/>
              </a:rPr>
              <a:t>	   : </a:t>
            </a:r>
            <a:r>
              <a:rPr lang="fr-FR" sz="1400" b="1" dirty="0" smtClean="0">
                <a:latin typeface="Century Gothic" pitchFamily="34" charset="0"/>
              </a:rPr>
              <a:t>V. LE GALUDEC</a:t>
            </a:r>
          </a:p>
          <a:p>
            <a:r>
              <a:rPr lang="fr-FR" sz="1400" b="1" dirty="0" smtClean="0">
                <a:latin typeface="Century Gothic" pitchFamily="34" charset="0"/>
              </a:rPr>
              <a:t>3</a:t>
            </a:r>
            <a:r>
              <a:rPr lang="fr-FR" sz="1400" dirty="0" smtClean="0">
                <a:latin typeface="Century Gothic" pitchFamily="34" charset="0"/>
              </a:rPr>
              <a:t>  Voiture liaison radio + </a:t>
            </a:r>
            <a:r>
              <a:rPr lang="fr-FR" sz="1400" smtClean="0">
                <a:latin typeface="Century Gothic" pitchFamily="34" charset="0"/>
              </a:rPr>
              <a:t>téléphone </a:t>
            </a:r>
            <a:r>
              <a:rPr lang="fr-FR" sz="1400" b="1" smtClean="0">
                <a:solidFill>
                  <a:srgbClr val="002060"/>
                </a:solidFill>
                <a:latin typeface="Century Gothic" pitchFamily="34" charset="0"/>
              </a:rPr>
              <a:t>AUDI	 </a:t>
            </a:r>
            <a:r>
              <a:rPr lang="fr-FR" sz="1400" smtClean="0">
                <a:latin typeface="Century Gothic" pitchFamily="34" charset="0"/>
              </a:rPr>
              <a:t> </a:t>
            </a:r>
            <a:r>
              <a:rPr lang="fr-FR" sz="1400" dirty="0" smtClean="0">
                <a:latin typeface="Century Gothic" pitchFamily="34" charset="0"/>
              </a:rPr>
              <a:t>: </a:t>
            </a:r>
            <a:r>
              <a:rPr lang="fr-FR" sz="1400" b="1" dirty="0" smtClean="0">
                <a:latin typeface="Century Gothic" pitchFamily="34" charset="0"/>
              </a:rPr>
              <a:t>Hermine Service Course</a:t>
            </a:r>
            <a:endParaRPr lang="fr-FR" sz="1400" b="1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4 </a:t>
            </a:r>
            <a:r>
              <a:rPr lang="fr-FR" sz="1400" dirty="0" smtClean="0">
                <a:latin typeface="Century Gothic" pitchFamily="34" charset="0"/>
              </a:rPr>
              <a:t> Voiture invités 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AUDI</a:t>
            </a:r>
            <a:r>
              <a:rPr lang="fr-FR" sz="1400" dirty="0" smtClean="0">
                <a:latin typeface="Century Gothic" pitchFamily="34" charset="0"/>
              </a:rPr>
              <a:t>                            	  : </a:t>
            </a:r>
            <a:r>
              <a:rPr lang="fr-FR" sz="1400" b="1" dirty="0" smtClean="0">
                <a:latin typeface="Century Gothic" pitchFamily="34" charset="0"/>
              </a:rPr>
              <a:t>P. LINO –  M.LE PRIELLEC</a:t>
            </a:r>
          </a:p>
          <a:p>
            <a:r>
              <a:rPr lang="fr-FR" sz="1400" b="1" dirty="0" smtClean="0">
                <a:latin typeface="Century Gothic" pitchFamily="34" charset="0"/>
              </a:rPr>
              <a:t>5</a:t>
            </a:r>
            <a:r>
              <a:rPr lang="fr-FR" sz="1400" dirty="0" smtClean="0">
                <a:latin typeface="Century Gothic" pitchFamily="34" charset="0"/>
              </a:rPr>
              <a:t>  Voiture invités 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VOLVO                                   </a:t>
            </a:r>
            <a:r>
              <a:rPr lang="fr-FR" sz="1400" dirty="0" smtClean="0">
                <a:latin typeface="Century Gothic" pitchFamily="34" charset="0"/>
              </a:rPr>
              <a:t>: </a:t>
            </a:r>
            <a:r>
              <a:rPr lang="fr-FR" sz="1400" b="1" dirty="0" smtClean="0">
                <a:latin typeface="Century Gothic" pitchFamily="34" charset="0"/>
              </a:rPr>
              <a:t>C. LE NINAN – Famille LE FLOHIC</a:t>
            </a:r>
          </a:p>
          <a:p>
            <a:r>
              <a:rPr lang="fr-FR" sz="1400" b="1" dirty="0" smtClean="0">
                <a:latin typeface="Century Gothic" pitchFamily="34" charset="0"/>
              </a:rPr>
              <a:t>6</a:t>
            </a:r>
            <a:r>
              <a:rPr lang="fr-FR" sz="1400" dirty="0" smtClean="0">
                <a:latin typeface="Century Gothic" pitchFamily="34" charset="0"/>
              </a:rPr>
              <a:t>  1e Voiture </a:t>
            </a:r>
            <a:r>
              <a:rPr lang="fr-FR" sz="1400" dirty="0" err="1" smtClean="0">
                <a:latin typeface="Century Gothic" pitchFamily="34" charset="0"/>
              </a:rPr>
              <a:t>dépan</a:t>
            </a:r>
            <a:r>
              <a:rPr lang="fr-FR" sz="1400" dirty="0" smtClean="0">
                <a:latin typeface="Century Gothic" pitchFamily="34" charset="0"/>
              </a:rPr>
              <a:t>. neutre 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407 PEUGEOT     </a:t>
            </a:r>
            <a:r>
              <a:rPr lang="fr-FR" sz="1400" dirty="0" smtClean="0">
                <a:latin typeface="Century Gothic" pitchFamily="34" charset="0"/>
              </a:rPr>
              <a:t>: </a:t>
            </a:r>
            <a:r>
              <a:rPr lang="fr-FR" sz="1400" b="1" dirty="0" smtClean="0">
                <a:latin typeface="Century Gothic" pitchFamily="34" charset="0"/>
              </a:rPr>
              <a:t>A.LE GALUDEC – Y. BOSCHER  </a:t>
            </a:r>
          </a:p>
          <a:p>
            <a:r>
              <a:rPr lang="fr-FR" sz="1400" b="1" dirty="0" smtClean="0">
                <a:latin typeface="Century Gothic" pitchFamily="34" charset="0"/>
              </a:rPr>
              <a:t>7</a:t>
            </a:r>
            <a:r>
              <a:rPr lang="fr-FR" sz="1400" dirty="0" smtClean="0">
                <a:latin typeface="Century Gothic" pitchFamily="34" charset="0"/>
              </a:rPr>
              <a:t>  2</a:t>
            </a:r>
            <a:r>
              <a:rPr lang="fr-FR" sz="1400" baseline="30000" dirty="0" smtClean="0">
                <a:latin typeface="Century Gothic" pitchFamily="34" charset="0"/>
              </a:rPr>
              <a:t>ème</a:t>
            </a:r>
            <a:r>
              <a:rPr lang="fr-FR" sz="1400" dirty="0" smtClean="0">
                <a:latin typeface="Century Gothic" pitchFamily="34" charset="0"/>
              </a:rPr>
              <a:t> voiture </a:t>
            </a:r>
            <a:r>
              <a:rPr lang="fr-FR" sz="1400" dirty="0" err="1" smtClean="0">
                <a:latin typeface="Century Gothic" pitchFamily="34" charset="0"/>
              </a:rPr>
              <a:t>dépan</a:t>
            </a:r>
            <a:r>
              <a:rPr lang="fr-FR" sz="1400" dirty="0" smtClean="0">
                <a:latin typeface="Century Gothic" pitchFamily="34" charset="0"/>
              </a:rPr>
              <a:t>. neutre      L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AGUNA</a:t>
            </a:r>
            <a:r>
              <a:rPr lang="fr-FR" sz="1400" dirty="0" smtClean="0">
                <a:latin typeface="Century Gothic" pitchFamily="34" charset="0"/>
              </a:rPr>
              <a:t>     : </a:t>
            </a:r>
            <a:r>
              <a:rPr lang="fr-FR" sz="1400" b="1" dirty="0" smtClean="0">
                <a:latin typeface="Century Gothic" pitchFamily="34" charset="0"/>
              </a:rPr>
              <a:t>US LA GACILLY  </a:t>
            </a:r>
          </a:p>
          <a:p>
            <a:r>
              <a:rPr lang="fr-FR" sz="1400" b="1" dirty="0" smtClean="0">
                <a:latin typeface="Century Gothic" pitchFamily="34" charset="0"/>
              </a:rPr>
              <a:t>8 </a:t>
            </a:r>
            <a:r>
              <a:rPr lang="fr-FR" sz="1400" dirty="0" smtClean="0">
                <a:latin typeface="Century Gothic" pitchFamily="34" charset="0"/>
              </a:rPr>
              <a:t> Voiture Juge à l’arrivée	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VOLVO</a:t>
            </a:r>
            <a:r>
              <a:rPr lang="fr-FR" sz="1400" dirty="0" smtClean="0">
                <a:latin typeface="Century Gothic" pitchFamily="34" charset="0"/>
              </a:rPr>
              <a:t>	  :  </a:t>
            </a:r>
            <a:r>
              <a:rPr lang="fr-FR" sz="1400" b="1" dirty="0" smtClean="0">
                <a:latin typeface="Century Gothic" pitchFamily="34" charset="0"/>
              </a:rPr>
              <a:t>JC. RYO – </a:t>
            </a:r>
          </a:p>
          <a:p>
            <a:r>
              <a:rPr lang="fr-FR" sz="1400" b="1" dirty="0" smtClean="0">
                <a:latin typeface="Century Gothic" pitchFamily="34" charset="0"/>
              </a:rPr>
              <a:t>9</a:t>
            </a:r>
            <a:r>
              <a:rPr lang="fr-FR" sz="1400" dirty="0" smtClean="0">
                <a:latin typeface="Century Gothic" pitchFamily="34" charset="0"/>
              </a:rPr>
              <a:t>  Voiture Arbitre1	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VOLVO</a:t>
            </a:r>
            <a:r>
              <a:rPr lang="fr-FR" sz="1400" dirty="0" smtClean="0">
                <a:latin typeface="Century Gothic" pitchFamily="34" charset="0"/>
              </a:rPr>
              <a:t>	 	  :  </a:t>
            </a:r>
            <a:r>
              <a:rPr lang="fr-FR" sz="1400" b="1" dirty="0" smtClean="0">
                <a:latin typeface="Century Gothic" pitchFamily="34" charset="0"/>
              </a:rPr>
              <a:t>M.LE BOT – </a:t>
            </a:r>
          </a:p>
          <a:p>
            <a:r>
              <a:rPr lang="fr-FR" sz="1400" b="1" dirty="0" smtClean="0">
                <a:latin typeface="Century Gothic" pitchFamily="34" charset="0"/>
              </a:rPr>
              <a:t>10</a:t>
            </a:r>
            <a:r>
              <a:rPr lang="fr-FR" sz="1400" dirty="0" smtClean="0">
                <a:latin typeface="Century Gothic" pitchFamily="34" charset="0"/>
              </a:rPr>
              <a:t> Moto Arbitre	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Moto de L’ABEC</a:t>
            </a:r>
            <a:r>
              <a:rPr lang="fr-FR" sz="1400" dirty="0" smtClean="0">
                <a:latin typeface="Century Gothic" pitchFamily="34" charset="0"/>
              </a:rPr>
              <a:t>	  :</a:t>
            </a:r>
            <a:endParaRPr lang="fr-FR" sz="1400" b="1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11</a:t>
            </a:r>
            <a:r>
              <a:rPr lang="fr-FR" sz="1400" dirty="0" smtClean="0">
                <a:latin typeface="Century Gothic" pitchFamily="34" charset="0"/>
              </a:rPr>
              <a:t> Moto Arbitre	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Moto de L’ABEC</a:t>
            </a:r>
            <a:r>
              <a:rPr lang="fr-FR" sz="1400" dirty="0" smtClean="0">
                <a:latin typeface="Century Gothic" pitchFamily="34" charset="0"/>
              </a:rPr>
              <a:t>	  :</a:t>
            </a:r>
            <a:endParaRPr lang="fr-FR" sz="1400" b="1" dirty="0" smtClean="0">
              <a:latin typeface="Century Gothic" pitchFamily="34" charset="0"/>
            </a:endParaRPr>
          </a:p>
          <a:p>
            <a:r>
              <a:rPr lang="fr-FR" sz="1400" b="1" dirty="0" smtClean="0">
                <a:latin typeface="Century Gothic" pitchFamily="34" charset="0"/>
              </a:rPr>
              <a:t>12</a:t>
            </a:r>
            <a:r>
              <a:rPr lang="fr-FR" sz="1400" dirty="0" smtClean="0">
                <a:latin typeface="Century Gothic" pitchFamily="34" charset="0"/>
              </a:rPr>
              <a:t> Moto Ardoisier	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Moto de L’ABEC</a:t>
            </a:r>
            <a:r>
              <a:rPr lang="fr-FR" sz="1400" dirty="0" smtClean="0">
                <a:latin typeface="Century Gothic" pitchFamily="34" charset="0"/>
              </a:rPr>
              <a:t>	  :  </a:t>
            </a:r>
            <a:r>
              <a:rPr lang="fr-FR" sz="1400" b="1" dirty="0" err="1" smtClean="0">
                <a:latin typeface="Century Gothic" pitchFamily="34" charset="0"/>
              </a:rPr>
              <a:t>Anth</a:t>
            </a:r>
            <a:r>
              <a:rPr lang="fr-FR" sz="1400" b="1" dirty="0" smtClean="0">
                <a:latin typeface="Century Gothic" pitchFamily="34" charset="0"/>
              </a:rPr>
              <a:t>. LE GALUDEC</a:t>
            </a:r>
          </a:p>
          <a:p>
            <a:r>
              <a:rPr lang="fr-FR" sz="1400" b="1" dirty="0" smtClean="0">
                <a:latin typeface="Century Gothic" pitchFamily="34" charset="0"/>
              </a:rPr>
              <a:t>13</a:t>
            </a:r>
            <a:r>
              <a:rPr lang="fr-FR" sz="1400" dirty="0" smtClean="0">
                <a:latin typeface="Century Gothic" pitchFamily="34" charset="0"/>
              </a:rPr>
              <a:t> Moto info			  :  </a:t>
            </a:r>
            <a:r>
              <a:rPr lang="fr-FR" sz="1400" b="1" dirty="0" smtClean="0">
                <a:latin typeface="Century Gothic" pitchFamily="34" charset="0"/>
              </a:rPr>
              <a:t>ABEC</a:t>
            </a:r>
          </a:p>
          <a:p>
            <a:r>
              <a:rPr lang="fr-FR" sz="1600" dirty="0" smtClean="0">
                <a:latin typeface="Century Gothic" pitchFamily="34" charset="0"/>
              </a:rPr>
              <a:t> </a:t>
            </a:r>
          </a:p>
          <a:p>
            <a:r>
              <a:rPr lang="fr-FR" sz="1600" b="1" dirty="0" smtClean="0">
                <a:latin typeface="Century Gothic" pitchFamily="34" charset="0"/>
              </a:rPr>
              <a:t>Plus 8 motos de l’</a:t>
            </a:r>
            <a:r>
              <a:rPr lang="fr-FR" sz="1600" b="1" dirty="0" smtClean="0">
                <a:solidFill>
                  <a:srgbClr val="002060"/>
                </a:solidFill>
                <a:latin typeface="Century Gothic" pitchFamily="34" charset="0"/>
              </a:rPr>
              <a:t>ABEC</a:t>
            </a:r>
            <a:r>
              <a:rPr lang="fr-FR" sz="1600" b="1" dirty="0" smtClean="0">
                <a:latin typeface="Century Gothic" pitchFamily="34" charset="0"/>
              </a:rPr>
              <a:t> en sécurité</a:t>
            </a:r>
            <a:r>
              <a:rPr lang="fr-FR" sz="1600" dirty="0" smtClean="0">
                <a:latin typeface="Century Gothic" pitchFamily="34" charset="0"/>
              </a:rPr>
              <a:t>	</a:t>
            </a:r>
          </a:p>
          <a:p>
            <a:r>
              <a:rPr lang="fr-FR" dirty="0" smtClean="0"/>
              <a:t> </a:t>
            </a:r>
          </a:p>
          <a:p>
            <a:endParaRPr lang="fr-FR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0" y="5889104"/>
            <a:ext cx="685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600" b="1" u="sng" dirty="0" smtClean="0">
                <a:latin typeface="Century Gothic" pitchFamily="34" charset="0"/>
              </a:rPr>
              <a:t>A L’ARRIERE DU PELOTON</a:t>
            </a:r>
            <a:endParaRPr lang="fr-FR" sz="1600" dirty="0" smtClean="0">
              <a:latin typeface="Century Gothic" pitchFamily="34" charset="0"/>
            </a:endParaRPr>
          </a:p>
          <a:p>
            <a:r>
              <a:rPr lang="fr-FR" sz="1600" dirty="0" smtClean="0">
                <a:latin typeface="Century Gothic" pitchFamily="34" charset="0"/>
              </a:rPr>
              <a:t> </a:t>
            </a:r>
          </a:p>
          <a:p>
            <a:pPr marL="342900" indent="-342900"/>
            <a:r>
              <a:rPr lang="fr-FR" sz="1400" b="1" dirty="0" smtClean="0">
                <a:latin typeface="Century Gothic" pitchFamily="34" charset="0"/>
              </a:rPr>
              <a:t>14 Voiture Président du Jury  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   </a:t>
            </a:r>
            <a:r>
              <a:rPr lang="fr-FR" sz="1400" b="1" dirty="0" smtClean="0">
                <a:latin typeface="Century Gothic" pitchFamily="34" charset="0"/>
              </a:rPr>
              <a:t>VOLVO</a:t>
            </a:r>
            <a:r>
              <a:rPr lang="fr-FR" sz="1400" b="1" dirty="0" smtClean="0">
                <a:solidFill>
                  <a:srgbClr val="FF0000"/>
                </a:solidFill>
                <a:latin typeface="Century Gothic" pitchFamily="34" charset="0"/>
              </a:rPr>
              <a:t>	</a:t>
            </a:r>
            <a:r>
              <a:rPr lang="fr-FR" sz="1400" dirty="0" smtClean="0">
                <a:latin typeface="Century Gothic" pitchFamily="34" charset="0"/>
              </a:rPr>
              <a:t>:  </a:t>
            </a:r>
            <a:r>
              <a:rPr lang="fr-FR" sz="1400" b="1" dirty="0" smtClean="0">
                <a:latin typeface="Century Gothic" pitchFamily="34" charset="0"/>
              </a:rPr>
              <a:t>F.JALLE</a:t>
            </a:r>
          </a:p>
          <a:p>
            <a:pPr marL="342900" indent="-342900"/>
            <a:r>
              <a:rPr lang="fr-FR" sz="1400" b="1" dirty="0" smtClean="0">
                <a:latin typeface="Century Gothic" pitchFamily="34" charset="0"/>
              </a:rPr>
              <a:t>15 Voiture médecin VOLVO	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                   </a:t>
            </a:r>
            <a:r>
              <a:rPr lang="fr-FR" sz="1400" b="1" dirty="0" smtClean="0">
                <a:latin typeface="Century Gothic" pitchFamily="34" charset="0"/>
              </a:rPr>
              <a:t>:  P.NEDELEC – Dr PHILIPPON </a:t>
            </a:r>
          </a:p>
          <a:p>
            <a:pPr marL="342900" indent="-342900"/>
            <a:r>
              <a:rPr lang="fr-FR" sz="1400" b="1" dirty="0" smtClean="0">
                <a:latin typeface="Century Gothic" pitchFamily="34" charset="0"/>
              </a:rPr>
              <a:t>16  Voiture Arbitre 2 VOLVO                           :  V DANILO – </a:t>
            </a:r>
          </a:p>
          <a:p>
            <a:r>
              <a:rPr lang="fr-FR" sz="1400" b="1" dirty="0" smtClean="0">
                <a:latin typeface="Century Gothic" pitchFamily="34" charset="0"/>
              </a:rPr>
              <a:t>17  3</a:t>
            </a:r>
            <a:r>
              <a:rPr lang="fr-FR" sz="1400" b="1" baseline="30000" dirty="0" smtClean="0">
                <a:latin typeface="Century Gothic" pitchFamily="34" charset="0"/>
              </a:rPr>
              <a:t>ème</a:t>
            </a:r>
            <a:r>
              <a:rPr lang="fr-FR" sz="1400" b="1" dirty="0" smtClean="0">
                <a:latin typeface="Century Gothic" pitchFamily="34" charset="0"/>
              </a:rPr>
              <a:t> voiture </a:t>
            </a:r>
            <a:r>
              <a:rPr lang="fr-FR" sz="1400" b="1" dirty="0" err="1" smtClean="0">
                <a:latin typeface="Century Gothic" pitchFamily="34" charset="0"/>
              </a:rPr>
              <a:t>dépan</a:t>
            </a:r>
            <a:r>
              <a:rPr lang="fr-FR" sz="1400" b="1" dirty="0" smtClean="0">
                <a:latin typeface="Century Gothic" pitchFamily="34" charset="0"/>
              </a:rPr>
              <a:t>. neutre 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NEVADA</a:t>
            </a:r>
            <a:r>
              <a:rPr lang="fr-FR" sz="1400" b="1" dirty="0" smtClean="0">
                <a:latin typeface="Century Gothic" pitchFamily="34" charset="0"/>
              </a:rPr>
              <a:t>       :  J. OFFREDO  – JJ DEMAY</a:t>
            </a:r>
          </a:p>
          <a:p>
            <a:r>
              <a:rPr lang="fr-FR" sz="1400" b="1" dirty="0" smtClean="0">
                <a:latin typeface="Century Gothic" pitchFamily="34" charset="0"/>
              </a:rPr>
              <a:t>18  </a:t>
            </a:r>
            <a:r>
              <a:rPr lang="fr-FR" sz="1400" b="1" dirty="0" smtClean="0">
                <a:solidFill>
                  <a:srgbClr val="7030A0"/>
                </a:solidFill>
                <a:latin typeface="Century Gothic" pitchFamily="34" charset="0"/>
              </a:rPr>
              <a:t>Toutes les voitures dépannages Clubs</a:t>
            </a:r>
          </a:p>
          <a:p>
            <a:r>
              <a:rPr lang="fr-FR" sz="1400" b="1" dirty="0" smtClean="0">
                <a:latin typeface="Century Gothic" pitchFamily="34" charset="0"/>
              </a:rPr>
              <a:t>19  Ambulances 		                   : Ambulance PROVOST</a:t>
            </a:r>
          </a:p>
          <a:p>
            <a:r>
              <a:rPr lang="fr-FR" sz="1400" b="1" dirty="0" smtClean="0">
                <a:latin typeface="Century Gothic" pitchFamily="34" charset="0"/>
              </a:rPr>
              <a:t>20  Véhicule matériels (vélos)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FOURGON</a:t>
            </a:r>
            <a:r>
              <a:rPr lang="fr-FR" sz="1400" b="1" dirty="0" smtClean="0">
                <a:latin typeface="Century Gothic" pitchFamily="34" charset="0"/>
              </a:rPr>
              <a:t>      : GARAGE RENAULT – E.NOGRETTE</a:t>
            </a:r>
          </a:p>
          <a:p>
            <a:r>
              <a:rPr lang="fr-FR" sz="1400" b="1" dirty="0" smtClean="0">
                <a:latin typeface="Century Gothic" pitchFamily="34" charset="0"/>
              </a:rPr>
              <a:t>21  Car abandons Coureurs </a:t>
            </a:r>
            <a:r>
              <a:rPr lang="fr-FR" sz="1400" b="1" dirty="0" smtClean="0">
                <a:solidFill>
                  <a:srgbClr val="002060"/>
                </a:solidFill>
                <a:latin typeface="Century Gothic" pitchFamily="34" charset="0"/>
              </a:rPr>
              <a:t>CAR MORIO    </a:t>
            </a:r>
            <a:r>
              <a:rPr lang="fr-FR" sz="1400" b="1" dirty="0" smtClean="0">
                <a:latin typeface="Century Gothic" pitchFamily="34" charset="0"/>
              </a:rPr>
              <a:t>: H.JOSSO</a:t>
            </a:r>
          </a:p>
          <a:p>
            <a:r>
              <a:rPr lang="fr-FR" sz="1400" b="1" dirty="0" smtClean="0">
                <a:latin typeface="Century Gothic" pitchFamily="34" charset="0"/>
              </a:rPr>
              <a:t>     (Fait office de véhicule balai)</a:t>
            </a:r>
          </a:p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0" y="891344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latin typeface="Century Gothic" pitchFamily="34" charset="0"/>
              </a:rPr>
              <a:t>CONTRÔLE ANTI DOPAGE : Salle du </a:t>
            </a:r>
            <a:r>
              <a:rPr lang="fr-FR" b="1" dirty="0" err="1" smtClean="0">
                <a:latin typeface="Century Gothic" pitchFamily="34" charset="0"/>
              </a:rPr>
              <a:t>Kreiz</a:t>
            </a:r>
            <a:r>
              <a:rPr lang="fr-FR" b="1" dirty="0" smtClean="0">
                <a:latin typeface="Century Gothic" pitchFamily="34" charset="0"/>
              </a:rPr>
              <a:t> Ker à SAINT AVE</a:t>
            </a:r>
            <a:endParaRPr lang="fr-FR" b="1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296652" y="1424608"/>
            <a:ext cx="630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0" y="704529"/>
          <a:ext cx="6858000" cy="92014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40935"/>
                <a:gridCol w="769122"/>
                <a:gridCol w="4251190"/>
                <a:gridCol w="625253"/>
                <a:gridCol w="571500"/>
              </a:tblGrid>
              <a:tr h="760324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FFFFFF"/>
                          </a:solidFill>
                        </a:rPr>
                        <a:t>Kms</a:t>
                      </a:r>
                      <a:r>
                        <a:rPr lang="fr-FR" sz="1200" baseline="0" dirty="0" smtClean="0">
                          <a:solidFill>
                            <a:srgbClr val="FFFFFF"/>
                          </a:solidFill>
                        </a:rPr>
                        <a:t> à faire</a:t>
                      </a:r>
                      <a:endParaRPr lang="fr-FR" sz="12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281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+mn-lt"/>
                        </a:rPr>
                        <a:t>Kms parcourus</a:t>
                      </a:r>
                      <a:endParaRPr lang="fr-FR" sz="1100" dirty="0">
                        <a:latin typeface="+mn-lt"/>
                      </a:endParaRPr>
                    </a:p>
                  </a:txBody>
                  <a:tcPr>
                    <a:solidFill>
                      <a:srgbClr val="281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Century Gothic" pitchFamily="34" charset="0"/>
                        </a:rPr>
                        <a:t>ITINERAIRE</a:t>
                      </a:r>
                      <a:endParaRPr lang="fr-FR" dirty="0">
                        <a:latin typeface="Century Gothic" pitchFamily="34" charset="0"/>
                      </a:endParaRPr>
                    </a:p>
                  </a:txBody>
                  <a:tcPr>
                    <a:solidFill>
                      <a:srgbClr val="281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42 km/h</a:t>
                      </a:r>
                      <a:endParaRPr lang="fr-FR" sz="1200" dirty="0"/>
                    </a:p>
                  </a:txBody>
                  <a:tcPr>
                    <a:solidFill>
                      <a:srgbClr val="2818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40 Km/h</a:t>
                      </a:r>
                      <a:endParaRPr lang="fr-FR" sz="1200" dirty="0"/>
                    </a:p>
                  </a:txBody>
                  <a:tcPr>
                    <a:solidFill>
                      <a:srgbClr val="2818FC"/>
                    </a:solidFill>
                  </a:tcPr>
                </a:tc>
              </a:tr>
              <a:tr h="248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DEPART FICTIF :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LA GACILLY (Salle des fêtes)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13h15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13h15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248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147.7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DEPART REEL : Sortie de LA GACILLY (2,5 kms)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13H25</a:t>
                      </a:r>
                    </a:p>
                  </a:txBody>
                  <a:tcPr marL="12700" marR="12700" marT="12700" marB="0" anchor="b"/>
                </a:tc>
              </a:tr>
              <a:tr h="218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140.8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6.9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CARREFOUR D8 D14 VERS ST MARTIN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13H35</a:t>
                      </a: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135.0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12.7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ST MARTIN /OUST D777 vers LA GACILLY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13H44</a:t>
                      </a:r>
                    </a:p>
                  </a:txBody>
                  <a:tcPr marL="12700" marR="12700" marT="12700" marB="0" anchor="b"/>
                </a:tc>
              </a:tr>
              <a:tr h="218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132.6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CARREFOUR D777 D149 LES FOUGERETS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13H47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13H48</a:t>
                      </a:r>
                    </a:p>
                  </a:txBody>
                  <a:tcPr marL="12700" marR="12700" marT="12700" marB="0" anchor="b"/>
                </a:tc>
              </a:tr>
              <a:tr h="2932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D777 </a:t>
                      </a: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Tout droit sans passer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par</a:t>
                      </a: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LES FOUGERETS </a:t>
                      </a: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CARREFOUR D14 D777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130.8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16.9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CARREFOUR D14 D777</a:t>
                      </a:r>
                      <a:endParaRPr lang="fr-FR" sz="900" b="1" dirty="0" smtClean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13H49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13H50</a:t>
                      </a:r>
                    </a:p>
                  </a:txBody>
                  <a:tcPr marL="12700" marR="12700" marT="12700" marB="0" anchor="b"/>
                </a:tc>
              </a:tr>
              <a:tr h="218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125.0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22.7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LA GACILLY </a:t>
                      </a: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GIRATOIRE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D8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13H57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13H59</a:t>
                      </a:r>
                    </a:p>
                  </a:txBody>
                  <a:tcPr marL="12700" marR="12700" marT="12700" marB="0" anchor="b"/>
                </a:tc>
              </a:tr>
              <a:tr h="218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124.6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23.1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GIRATOIRE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rue de la Liberté – Rue de l’</a:t>
                      </a:r>
                      <a:r>
                        <a:rPr lang="fr-FR" sz="900" b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hotel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de ville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13h58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13h59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218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124.2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23.5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STOP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D773 vers CARENTOIR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123.5</a:t>
                      </a:r>
                      <a:endParaRPr lang="fr-FR" sz="900" b="1" dirty="0">
                        <a:solidFill>
                          <a:schemeClr val="tx1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24.2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MG1       AVANT ROND POINT D773 D773E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14H01</a:t>
                      </a:r>
                    </a:p>
                  </a:txBody>
                  <a:tcPr marL="12700" marR="12700" marT="12700" marB="0" anchor="b"/>
                </a:tc>
              </a:tr>
              <a:tr h="218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122.6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25.1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Rond point D773E D138 LA CHAPELLE GACELINE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14H02</a:t>
                      </a:r>
                    </a:p>
                  </a:txBody>
                  <a:tcPr marL="12700" marR="12700" marT="12700" marB="0" anchor="b"/>
                </a:tc>
              </a:tr>
              <a:tr h="195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121.3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26.4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LA CHAPELLE GACELINE D138 D171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14H04</a:t>
                      </a:r>
                    </a:p>
                  </a:txBody>
                  <a:tcPr marL="12700" marR="12700" marT="12700" marB="0" anchor="b"/>
                </a:tc>
              </a:tr>
              <a:tr h="218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117.2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30.5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CARENTOIR D171 D773 VERS GUER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14H10</a:t>
                      </a:r>
                    </a:p>
                  </a:txBody>
                  <a:tcPr marL="12700" marR="12700" marT="12700" marB="0" anchor="b"/>
                </a:tc>
              </a:tr>
              <a:tr h="195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107.3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40.4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GUER D773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14H22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14H25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65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105.4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42.3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CARREFOUR HIPPODROME D776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14H28</a:t>
                      </a: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102.3</a:t>
                      </a:r>
                      <a:endParaRPr lang="fr-FR" sz="900" b="1" dirty="0">
                        <a:solidFill>
                          <a:schemeClr val="tx1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45.4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MG 2            APRES GUER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14H29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14H33</a:t>
                      </a:r>
                    </a:p>
                  </a:txBody>
                  <a:tcPr marL="12700" marR="12700" marT="12700" marB="0" anchor="b"/>
                </a:tc>
              </a:tr>
              <a:tr h="2419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98.8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48.9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MONTENEUF D776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14H34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14H38</a:t>
                      </a:r>
                    </a:p>
                  </a:txBody>
                  <a:tcPr marL="12700" marR="12700" marT="12700" marB="0" anchor="b"/>
                </a:tc>
              </a:tr>
              <a:tr h="165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97.7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50.0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DEBUT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RAVITAILLEMENT AUTORISE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14H40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626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96.2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51.5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REMINIAC D776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14H38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14H42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686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89.5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58.2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CARREFOUR D776   D8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14H52</a:t>
                      </a:r>
                    </a:p>
                  </a:txBody>
                  <a:tcPr marL="12700" marR="12700" marT="12700" marB="0" anchor="b"/>
                </a:tc>
              </a:tr>
              <a:tr h="1896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84.0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63.7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MALESTROIT D776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14H56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15H00</a:t>
                      </a: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80.6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67.1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ROND POINT D776-D321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15H01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15H05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65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78.0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69.7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CARREFOUR D776-D5 vers MOLAC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15H04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15H09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206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74.2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73.5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CARREFOUR D5-C5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15H10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15H15</a:t>
                      </a:r>
                    </a:p>
                  </a:txBody>
                  <a:tcPr marL="12700" marR="12700" marT="12700" marB="0" anchor="b"/>
                </a:tc>
              </a:tr>
              <a:tr h="194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69.1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78.6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MG3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15H17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15H23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65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66.3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81.4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BEL AIR QUESTEMBERT D5-D175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15H21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15H27</a:t>
                      </a:r>
                      <a:endParaRPr lang="fr-FR" sz="9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65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59.6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88.1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GIRATOIRE </a:t>
                      </a: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LE CROIZO D775-D1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15H30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15H37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54.9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92.8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GIRATOIRE</a:t>
                      </a:r>
                      <a:r>
                        <a:rPr lang="de-DE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LA GRANDE LANDE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15H37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15H44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54.4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93.3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GIRATOIRE D1-D166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15h38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15h45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53.7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94.0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ELVEN D1-AVENUE </a:t>
                      </a:r>
                      <a:r>
                        <a:rPr lang="en-GB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de LARGOUET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15H39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15H46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48.7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99.0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KERBOULARD D776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15H46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15H53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921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44.5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103.2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ROND POINT BELLEVUE D775-D135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15H52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15H59</a:t>
                      </a:r>
                    </a:p>
                  </a:txBody>
                  <a:tcPr marL="12700" marR="12700" marT="12700" marB="0" anchor="b"/>
                </a:tc>
              </a:tr>
              <a:tr h="165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43.4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104.3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D775 – D135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15H54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16H01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224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42.1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105.6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PONT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SNCF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15H55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16H03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42.0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105.7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ENTREE du CIRCUIT </a:t>
                      </a: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SAINT AVE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15H55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16H03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40.4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107.3</a:t>
                      </a:r>
                      <a:endParaRPr lang="fr-FR" sz="900" b="1" dirty="0">
                        <a:solidFill>
                          <a:srgbClr val="FF000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MG4 COTE DE LESNEVE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15H58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16H06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65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38.5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109.2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1ier PASSAGE SUR LA </a:t>
                      </a: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LIGNE  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 (compte tours à 7)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16H01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16H08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72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33.0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114.7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GB" sz="900" b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eme</a:t>
                      </a: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                                         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(compte tours à 6)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16H09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16H17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27.5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120.2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GB" sz="900" b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eme</a:t>
                      </a: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                                         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(compte tours à 5)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16H16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16H25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22.0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125.7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en-GB" sz="900" b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eme</a:t>
                      </a: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                                         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(compte tours à 4)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16H24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16H39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206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16.5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131.2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5 </a:t>
                      </a:r>
                      <a:r>
                        <a:rPr lang="fr-FR" sz="900" b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eme</a:t>
                      </a: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                                         (compte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tours à 3)</a:t>
                      </a:r>
                      <a:endParaRPr lang="fr-FR" sz="900" b="1" dirty="0" smtClean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16h31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16h41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206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11.0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136.7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6 </a:t>
                      </a:r>
                      <a:r>
                        <a:rPr lang="en-GB" sz="900" b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eme</a:t>
                      </a: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                                         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(compte tours à 2)</a:t>
                      </a:r>
                      <a:endParaRPr lang="fr-FR" sz="900" b="1" dirty="0" smtClean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</a:t>
                      </a: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40</a:t>
                      </a:r>
                      <a:endParaRPr lang="en-GB" sz="900" b="1" dirty="0" smtClean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16H50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5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5.5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142.2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7 </a:t>
                      </a:r>
                      <a:r>
                        <a:rPr lang="en-GB" sz="900" b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eme</a:t>
                      </a: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                                         </a:t>
                      </a:r>
                      <a:r>
                        <a:rPr lang="fr-FR" sz="9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(compte tours à 1)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16H48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16H58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  <a:tr h="165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0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147.7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ARRIVEE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16H56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17H06</a:t>
                      </a:r>
                      <a:endParaRPr lang="fr-FR" sz="9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pic>
        <p:nvPicPr>
          <p:cNvPr id="13" name="Image 12" descr="123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5184" y="3656856"/>
            <a:ext cx="452643" cy="360040"/>
          </a:xfrm>
          <a:prstGeom prst="rect">
            <a:avLst/>
          </a:prstGeom>
        </p:spPr>
      </p:pic>
      <p:pic>
        <p:nvPicPr>
          <p:cNvPr id="5" name="Image 4" descr="res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85184" y="5169024"/>
            <a:ext cx="504056" cy="216024"/>
          </a:xfrm>
          <a:prstGeom prst="rect">
            <a:avLst/>
          </a:prstGeom>
        </p:spPr>
      </p:pic>
      <p:pic>
        <p:nvPicPr>
          <p:cNvPr id="16" name="Image 15" descr="123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5184" y="4736976"/>
            <a:ext cx="452643" cy="360040"/>
          </a:xfrm>
          <a:prstGeom prst="rect">
            <a:avLst/>
          </a:prstGeom>
        </p:spPr>
      </p:pic>
      <p:pic>
        <p:nvPicPr>
          <p:cNvPr id="17" name="Image 16" descr="123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7192" y="6393160"/>
            <a:ext cx="452643" cy="360040"/>
          </a:xfrm>
          <a:prstGeom prst="rect">
            <a:avLst/>
          </a:prstGeom>
        </p:spPr>
      </p:pic>
      <p:pic>
        <p:nvPicPr>
          <p:cNvPr id="18" name="Image 17" descr="123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7192" y="8193360"/>
            <a:ext cx="452643" cy="36004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rb_4.jpg"/>
          <p:cNvPicPr>
            <a:picLocks noChangeAspect="1"/>
          </p:cNvPicPr>
          <p:nvPr/>
        </p:nvPicPr>
        <p:blipFill>
          <a:blip r:embed="rId3" cstate="print">
            <a:lum bright="50000" contrast="-75000"/>
          </a:blip>
          <a:stretch>
            <a:fillRect/>
          </a:stretch>
        </p:blipFill>
        <p:spPr>
          <a:xfrm>
            <a:off x="0" y="4376936"/>
            <a:ext cx="6858000" cy="552906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6652" y="1424608"/>
            <a:ext cx="630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pic>
        <p:nvPicPr>
          <p:cNvPr id="8" name="Image 7" descr="Tracé en ligne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352600"/>
            <a:ext cx="6858000" cy="67687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42619" y="776536"/>
            <a:ext cx="2726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b="1" dirty="0" smtClean="0"/>
              <a:t>Parcours en ligne</a:t>
            </a:r>
            <a:endParaRPr lang="fr-FR" sz="2800" b="1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553325"/>
            <a:ext cx="6858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492896" y="7761312"/>
            <a:ext cx="3528392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</a:rPr>
              <a:t>www.openrunner.com/index.php?id=4383014</a:t>
            </a:r>
            <a:endParaRPr lang="fr-FR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rb_4.jpg"/>
          <p:cNvPicPr>
            <a:picLocks noChangeAspect="1"/>
          </p:cNvPicPr>
          <p:nvPr/>
        </p:nvPicPr>
        <p:blipFill>
          <a:blip r:embed="rId3" cstate="print">
            <a:lum bright="50000" contrast="-75000"/>
          </a:blip>
          <a:stretch>
            <a:fillRect/>
          </a:stretch>
        </p:blipFill>
        <p:spPr>
          <a:xfrm>
            <a:off x="0" y="6897216"/>
            <a:ext cx="6858000" cy="300878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6652" y="1424608"/>
            <a:ext cx="630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77653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Circuit Final (7 tours)</a:t>
            </a:r>
            <a:endParaRPr lang="fr-FR" sz="2400" b="1" dirty="0"/>
          </a:p>
        </p:txBody>
      </p:sp>
      <p:pic>
        <p:nvPicPr>
          <p:cNvPr id="11" name="Image 10" descr="RB15 Circu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8640" y="1496616"/>
            <a:ext cx="6372225" cy="81724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296652" y="1424608"/>
            <a:ext cx="630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560512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Site d’Arrivée</a:t>
            </a:r>
            <a:endParaRPr lang="fr-FR" sz="2400" b="1" dirty="0"/>
          </a:p>
        </p:txBody>
      </p:sp>
      <p:pic>
        <p:nvPicPr>
          <p:cNvPr id="7" name="Image 6" descr="site d'arrivé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2560"/>
            <a:ext cx="6858000" cy="5825345"/>
          </a:xfrm>
          <a:prstGeom prst="rect">
            <a:avLst/>
          </a:prstGeom>
        </p:spPr>
      </p:pic>
      <p:cxnSp>
        <p:nvCxnSpPr>
          <p:cNvPr id="14" name="Connecteur droit avec flèche 13"/>
          <p:cNvCxnSpPr/>
          <p:nvPr/>
        </p:nvCxnSpPr>
        <p:spPr>
          <a:xfrm>
            <a:off x="1484784" y="1280592"/>
            <a:ext cx="504056" cy="720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0" y="920552"/>
            <a:ext cx="1700808" cy="50405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Contrôle </a:t>
            </a:r>
            <a:r>
              <a:rPr lang="fr-FR" sz="1400" b="1" dirty="0" err="1" smtClean="0"/>
              <a:t>Anti-Dopage</a:t>
            </a:r>
            <a:endParaRPr lang="fr-FR" sz="1400" b="1" dirty="0"/>
          </a:p>
        </p:txBody>
      </p:sp>
      <p:sp>
        <p:nvSpPr>
          <p:cNvPr id="17" name="Ellipse 16"/>
          <p:cNvSpPr/>
          <p:nvPr/>
        </p:nvSpPr>
        <p:spPr>
          <a:xfrm>
            <a:off x="0" y="3008784"/>
            <a:ext cx="1700808" cy="50405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Point </a:t>
            </a:r>
            <a:r>
              <a:rPr lang="fr-FR" sz="1400" b="1" dirty="0" err="1" smtClean="0"/>
              <a:t>Rdv</a:t>
            </a:r>
            <a:r>
              <a:rPr lang="fr-FR" sz="1400" b="1" dirty="0" smtClean="0"/>
              <a:t> Car officiels (10h)</a:t>
            </a:r>
            <a:endParaRPr lang="fr-FR" sz="1400" b="1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980728" y="2504728"/>
            <a:ext cx="0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 descr="RB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00808" y="7401272"/>
            <a:ext cx="3816424" cy="22322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</TotalTime>
  <Words>840</Words>
  <Application>Microsoft Office PowerPoint</Application>
  <PresentationFormat>Format A4 (210 x 297 mm)</PresentationFormat>
  <Paragraphs>503</Paragraphs>
  <Slides>15</Slides>
  <Notes>14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Yannick GUEGUEN</dc:creator>
  <cp:lastModifiedBy>le galudec</cp:lastModifiedBy>
  <cp:revision>29</cp:revision>
  <dcterms:created xsi:type="dcterms:W3CDTF">2017-01-02T13:44:57Z</dcterms:created>
  <dcterms:modified xsi:type="dcterms:W3CDTF">2017-02-06T19:41:53Z</dcterms:modified>
</cp:coreProperties>
</file>